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03" r:id="rId5"/>
    <p:sldId id="317" r:id="rId6"/>
    <p:sldId id="324" r:id="rId7"/>
    <p:sldId id="325" r:id="rId8"/>
    <p:sldId id="326" r:id="rId9"/>
    <p:sldId id="327" r:id="rId10"/>
    <p:sldId id="328" r:id="rId11"/>
    <p:sldId id="321" r:id="rId12"/>
    <p:sldId id="329" r:id="rId13"/>
    <p:sldId id="322" r:id="rId14"/>
    <p:sldId id="330"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003A"/>
    <a:srgbClr val="F39222"/>
    <a:srgbClr val="724287"/>
    <a:srgbClr val="00ACC8"/>
    <a:srgbClr val="C09835"/>
    <a:srgbClr val="5E7216"/>
    <a:srgbClr val="004D74"/>
    <a:srgbClr val="00744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0312" autoAdjust="0"/>
  </p:normalViewPr>
  <p:slideViewPr>
    <p:cSldViewPr snapToGrid="0">
      <p:cViewPr varScale="1">
        <p:scale>
          <a:sx n="63" d="100"/>
          <a:sy n="63" d="100"/>
        </p:scale>
        <p:origin x="2298"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02"/>
    </p:cViewPr>
  </p:sorterViewPr>
  <p:notesViewPr>
    <p:cSldViewPr snapToGrid="0">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A179BD-7DEE-4286-BA3F-3E88837DDFF1}" type="datetimeFigureOut">
              <a:rPr lang="en-US" smtClean="0"/>
              <a:t>6/27/2023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7D33BCF-B8AF-4C22-8253-6BA507E7B812}" type="slidenum">
              <a:rPr lang="en-US" smtClean="0"/>
              <a:t>‹#›</a:t>
            </a:fld>
            <a:endParaRPr lang="en-US" dirty="0"/>
          </a:p>
        </p:txBody>
      </p:sp>
    </p:spTree>
    <p:extLst>
      <p:ext uri="{BB962C8B-B14F-4D97-AF65-F5344CB8AC3E}">
        <p14:creationId xmlns:p14="http://schemas.microsoft.com/office/powerpoint/2010/main" val="3315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baseline="0" dirty="0">
                <a:solidFill>
                  <a:srgbClr val="000000"/>
                </a:solidFill>
                <a:effectLst/>
                <a:latin typeface="Arial" panose="020B0604020202020204" pitchFamily="34" charset="0"/>
                <a:cs typeface="Arial" panose="020B0604020202020204" pitchFamily="34" charset="0"/>
              </a:rPr>
              <a:t>PRESENTED 06/21/23 COMBAT Impact Symposium</a:t>
            </a:r>
            <a:br>
              <a:rPr lang="en-US" sz="1100" b="0" i="0" baseline="0" dirty="0">
                <a:solidFill>
                  <a:srgbClr val="000000"/>
                </a:solidFill>
                <a:effectLst/>
                <a:latin typeface="Arial" panose="020B0604020202020204" pitchFamily="34" charset="0"/>
                <a:cs typeface="Arial" panose="020B0604020202020204" pitchFamily="34" charset="0"/>
              </a:rPr>
            </a:br>
            <a:r>
              <a:rPr lang="en-US" sz="1100" b="0" i="0" baseline="0" dirty="0">
                <a:solidFill>
                  <a:srgbClr val="000000"/>
                </a:solidFill>
                <a:effectLst/>
                <a:latin typeface="Arial" panose="020B0604020202020204" pitchFamily="34" charset="0"/>
                <a:cs typeface="Arial" panose="020B0604020202020204" pitchFamily="34" charset="0"/>
              </a:rPr>
              <a:t>PRESENTER Joe Loudon (COMBAT Communications Administrator)</a:t>
            </a:r>
          </a:p>
          <a:p>
            <a:pPr marL="173422" indent="-173422">
              <a:buFont typeface="Arial" panose="020B0604020202020204" pitchFamily="34" charset="0"/>
              <a:buChar char="•"/>
            </a:pP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Let’s start with this photograph. Look at those beautiful people—brought together for a  special occasion two months ago.</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Vince asked our past directors and current commissioners to join him in accepting a special resolution from the Jackson County Legislature commemorating the 30</a:t>
            </a:r>
            <a:r>
              <a:rPr lang="en-US" sz="1100" b="0" i="0" baseline="30000" dirty="0">
                <a:solidFill>
                  <a:srgbClr val="000000"/>
                </a:solidFill>
                <a:effectLst/>
                <a:latin typeface="Arial" panose="020B0604020202020204" pitchFamily="34" charset="0"/>
                <a:cs typeface="Arial" panose="020B0604020202020204" pitchFamily="34" charset="0"/>
              </a:rPr>
              <a:t>th</a:t>
            </a:r>
            <a:r>
              <a:rPr lang="en-US" sz="1100" b="0" i="0" baseline="0" dirty="0">
                <a:solidFill>
                  <a:srgbClr val="000000"/>
                </a:solidFill>
                <a:effectLst/>
                <a:latin typeface="Arial" panose="020B0604020202020204" pitchFamily="34" charset="0"/>
                <a:cs typeface="Arial" panose="020B0604020202020204" pitchFamily="34" charset="0"/>
              </a:rPr>
              <a:t> anniversary of COMBAT.</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But we also wanted you there—our treatment and prevention program providers—to represent that COMBAT begins with, quite literally, community.</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A community program… A community partnership… A community effort to make all of Jackson County safer and healthier.</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An effort that was one of the first of its kind in the nation—one that would become a model for the rest of the nation.</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And one that is still, even in 2023, unique in its holistic approach to addressing substance use disorders, drug-related crime and—since 2009—violence.</a:t>
            </a:r>
            <a:br>
              <a:rPr lang="en-US" sz="1100" b="0" i="0" baseline="0" dirty="0">
                <a:solidFill>
                  <a:srgbClr val="000000"/>
                </a:solidFill>
                <a:effectLst/>
                <a:latin typeface="Arial" panose="020B0604020202020204" pitchFamily="34" charset="0"/>
                <a:cs typeface="Arial" panose="020B0604020202020204" pitchFamily="34" charset="0"/>
              </a:rPr>
            </a:br>
            <a:endParaRPr lang="en-US" sz="1100" b="0" i="0" baseline="0" dirty="0">
              <a:solidFill>
                <a:srgbClr val="00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000000"/>
                </a:solidFill>
                <a:effectLst/>
                <a:latin typeface="Arial" panose="020B0604020202020204" pitchFamily="34" charset="0"/>
                <a:cs typeface="Arial" panose="020B0604020202020204" pitchFamily="34" charset="0"/>
              </a:rPr>
              <a:t>The resolution the County Legislature adopted two months ago read, in part: </a:t>
            </a:r>
            <a:r>
              <a:rPr lang="en-US" sz="1100" b="1" i="0" baseline="0" dirty="0">
                <a:solidFill>
                  <a:srgbClr val="FF0000"/>
                </a:solidFill>
                <a:effectLst/>
                <a:latin typeface="Arial" panose="020B0604020202020204" pitchFamily="34" charset="0"/>
                <a:cs typeface="Arial" panose="020B0604020202020204" pitchFamily="34" charset="0"/>
              </a:rPr>
              <a:t>“COMBAT has for 30 years shifted the paradigm of the so-called ‘War On Drugs,’ from doing more than just fighting drugs and crime, to also helping people.”</a:t>
            </a:r>
            <a:br>
              <a:rPr lang="en-US" sz="1100" b="1" i="0" baseline="0" dirty="0">
                <a:solidFill>
                  <a:srgbClr val="FF0000"/>
                </a:solidFill>
                <a:effectLst/>
                <a:latin typeface="Arial" panose="020B0604020202020204" pitchFamily="34" charset="0"/>
                <a:cs typeface="Arial" panose="020B0604020202020204" pitchFamily="34" charset="0"/>
              </a:rPr>
            </a:br>
            <a:endParaRPr lang="en-US" sz="1100" b="1" i="0" baseline="0" dirty="0">
              <a:solidFill>
                <a:srgbClr val="FF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FF0000"/>
                </a:solidFill>
                <a:effectLst/>
                <a:latin typeface="Arial" panose="020B0604020202020204" pitchFamily="34" charset="0"/>
                <a:cs typeface="Arial" panose="020B0604020202020204" pitchFamily="34" charset="0"/>
              </a:rPr>
              <a:t>A few months ago, Vince and Jean asked me to write a comprehensive history of COMBAT. I took the word “comprehensive” and ran with it—I ran a marathon with it.</a:t>
            </a:r>
            <a:br>
              <a:rPr lang="en-US" sz="1100" b="0" i="0" baseline="0" dirty="0">
                <a:solidFill>
                  <a:srgbClr val="FF0000"/>
                </a:solidFill>
                <a:effectLst/>
                <a:latin typeface="Arial" panose="020B0604020202020204" pitchFamily="34" charset="0"/>
                <a:cs typeface="Arial" panose="020B0604020202020204" pitchFamily="34" charset="0"/>
              </a:rPr>
            </a:br>
            <a:endParaRPr lang="en-US" sz="1100" b="0" i="0" baseline="0" dirty="0">
              <a:solidFill>
                <a:srgbClr val="FF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FF0000"/>
                </a:solidFill>
                <a:effectLst/>
                <a:latin typeface="Arial" panose="020B0604020202020204" pitchFamily="34" charset="0"/>
                <a:cs typeface="Arial" panose="020B0604020202020204" pitchFamily="34" charset="0"/>
              </a:rPr>
              <a:t>The eight-part series is published on jacksoncountycombat.com. I think that history is something anyone involved in COMBAT today should at least become familiar with.</a:t>
            </a:r>
            <a:br>
              <a:rPr lang="en-US" sz="1100" b="0" i="0" baseline="0" dirty="0">
                <a:solidFill>
                  <a:srgbClr val="FF0000"/>
                </a:solidFill>
                <a:effectLst/>
                <a:latin typeface="Arial" panose="020B0604020202020204" pitchFamily="34" charset="0"/>
                <a:cs typeface="Arial" panose="020B0604020202020204" pitchFamily="34" charset="0"/>
              </a:rPr>
            </a:br>
            <a:endParaRPr lang="en-US" sz="1100" b="0" i="0" baseline="0" dirty="0">
              <a:solidFill>
                <a:srgbClr val="FF0000"/>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0" i="0" baseline="0" dirty="0">
                <a:solidFill>
                  <a:srgbClr val="FF0000"/>
                </a:solidFill>
                <a:effectLst/>
                <a:latin typeface="Arial" panose="020B0604020202020204" pitchFamily="34" charset="0"/>
                <a:cs typeface="Arial" panose="020B0604020202020204" pitchFamily="34" charset="0"/>
              </a:rPr>
              <a:t>Today, I want to focus on some key points from the past that still resonate today—as we look forward to the future.</a:t>
            </a:r>
          </a:p>
        </p:txBody>
      </p:sp>
      <p:sp>
        <p:nvSpPr>
          <p:cNvPr id="4" name="Slide Number Placeholder 3"/>
          <p:cNvSpPr>
            <a:spLocks noGrp="1"/>
          </p:cNvSpPr>
          <p:nvPr>
            <p:ph type="sldNum" sz="quarter" idx="5"/>
          </p:nvPr>
        </p:nvSpPr>
        <p:spPr/>
        <p:txBody>
          <a:bodyPr/>
          <a:lstStyle/>
          <a:p>
            <a:fld id="{57D33BCF-B8AF-4C22-8253-6BA507E7B812}" type="slidenum">
              <a:rPr lang="en-US" smtClean="0"/>
              <a:t>1</a:t>
            </a:fld>
            <a:endParaRPr lang="en-US" dirty="0"/>
          </a:p>
        </p:txBody>
      </p:sp>
    </p:spTree>
    <p:extLst>
      <p:ext uri="{BB962C8B-B14F-4D97-AF65-F5344CB8AC3E}">
        <p14:creationId xmlns:p14="http://schemas.microsoft.com/office/powerpoint/2010/main" val="229769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Despite the disagreements, disputes, combativeness…</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Support for COMBAT hasn’t waivered. Voters have extended the tax four times.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1995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2003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2009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the election that year also expanding COMBAT’s mission to include violence prevention and officially changing the “anti-drug” tax into an “anti-crime” tax.</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finally in 2016 (CLICK)</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had been concerned that putting the tax on the general election ballot—in a presidential election year—might make it more vulnerable.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Combined, 81,000 people voted in the 2003 and 2009 special elections. In the 2016 election, more than 300,000 voted and…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220,000 voted “YES!” to extend the tax through March 31, 2027.</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we should be aware—I think people do tend to take COMBAT for granted, but we should never take for granted COMBAT will always be here—for past success is no guarantee of future results.</a:t>
            </a:r>
            <a:endParaRPr lang="en-US" b="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10</a:t>
            </a:fld>
            <a:endParaRPr lang="en-US" dirty="0"/>
          </a:p>
        </p:txBody>
      </p:sp>
    </p:spTree>
    <p:extLst>
      <p:ext uri="{BB962C8B-B14F-4D97-AF65-F5344CB8AC3E}">
        <p14:creationId xmlns:p14="http://schemas.microsoft.com/office/powerpoint/2010/main" val="351035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designing our new logo…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guess I have to mention what came after this original clenched logo—</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just to say if you have anything with this on—please dispose of it. This isn’t going to be a collector’s item.</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that second logo was unveiled in a County Legislative meeting—I still remember the reaction vividly a dozen years later—Legislator Fred Arbanas said,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“Where’s the hope?”</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those words were one of our guides in redesigning.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u="none"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We unclenched the fist to extend a helping hand.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u="none"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we added color to represent that COMBAT is a vibrant and, yes, hopeful effort.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u="none"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different colors representing community, prevention, treatment and justice.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realized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 &amp; PAUSE)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takes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Hands In!”</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u="none"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hands in, forming a stronger bond than when they were apart.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logo also goes back to COMBAT’s roots, in that there have been—since the start—calls for more coordination and collaboration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there has been criticism that there hasn’t been enough of either among the various agencies that COMBAT provides funding.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COMBAT’s first administrator described trying to bring prevention, treatment and law enforcement agencies together as being as complex as landing a man on the moon. He said, “We’re flirting with the idea of how to do it.”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We’ve made considerable progress in the last 30 years—and the last several years especially.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Of course, we asked you here today to remind us all that we are not in this alone and to help COMBAT in the ongoing effort to join hands…  to work the problems in our neighborhoods together… to seek real solutions… and to make impactful changes in our community.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b="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11</a:t>
            </a:fld>
            <a:endParaRPr lang="en-US" dirty="0"/>
          </a:p>
        </p:txBody>
      </p:sp>
    </p:spTree>
    <p:extLst>
      <p:ext uri="{BB962C8B-B14F-4D97-AF65-F5344CB8AC3E}">
        <p14:creationId xmlns:p14="http://schemas.microsoft.com/office/powerpoint/2010/main" val="403908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step back in time—to 1989.</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of my all-time favorite movies were going to be released that year: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can’t be from Iowa and not love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Field of Dreams… </a:t>
            </a:r>
            <a:br>
              <a:rPr lang="en-US" sz="1800" i="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0" kern="100" dirty="0">
                <a:effectLst/>
                <a:latin typeface="Calibri" panose="020F0502020204030204" pitchFamily="34" charset="0"/>
                <a:ea typeface="Calibri" panose="020F0502020204030204" pitchFamily="34" charset="0"/>
                <a:cs typeface="Times New Roman" panose="02020603050405020304" pitchFamily="18" charset="0"/>
              </a:rPr>
              <a:t>I thought I wanted to be a teacher and was inspired by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Dead Poets Society… </a:t>
            </a:r>
            <a:br>
              <a:rPr lang="en-US" sz="1800" i="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0" kern="100" dirty="0">
                <a:effectLst/>
                <a:latin typeface="Calibri" panose="020F0502020204030204" pitchFamily="34" charset="0"/>
                <a:ea typeface="Calibri" panose="020F0502020204030204" pitchFamily="34" charset="0"/>
                <a:cs typeface="Times New Roman" panose="02020603050405020304" pitchFamily="18" charset="0"/>
              </a:rPr>
              <a:t>My mother taught me to always try and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Do The Right Thing…</a:t>
            </a:r>
            <a:b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Joe Montana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had just won his third Super Bowl playing for the San Francisco 49ers. And the Kansas City Chiefs had just started over, hiring a new coach,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Marty Schottenheimer,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they would soon be drafting future hall-of-famer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Derrick Thomas.</a:t>
            </a:r>
            <a:br>
              <a:rPr lang="en-U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Bo Jackson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gearing up for an All-Star season in Royals blue—a baseball season that would end with a Bay Area World Series interrupted by an earthquake.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in his first year as president,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George H.W. Bush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pledged to ramp up the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“War On Drugs”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 President Richard Nixon had declared in 1971.</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President Bush committed every federal law enforcement agency and even the United States miliary to waging the war.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 emphasis was clearly on enforcement, there were all kinds of attempts like this,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CRACK SHATTERS LIVES,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spread the word, to warn kids and their parents.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 was beginning to just realize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“just say no”</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just might not be enough.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7D33BCF-B8AF-4C22-8253-6BA507E7B812}" type="slidenum">
              <a:rPr lang="en-US" smtClean="0"/>
              <a:t>2</a:t>
            </a:fld>
            <a:endParaRPr lang="en-US" dirty="0"/>
          </a:p>
        </p:txBody>
      </p:sp>
    </p:spTree>
    <p:extLst>
      <p:ext uri="{BB962C8B-B14F-4D97-AF65-F5344CB8AC3E}">
        <p14:creationId xmlns:p14="http://schemas.microsoft.com/office/powerpoint/2010/main" val="341026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Headlines like this one—in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Kansas City Times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March 13, 1989—showed that the war would be waged on the local front.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you had to turn the page </a:t>
            </a:r>
            <a:r>
              <a:rPr lang="en-US" sz="1800" u="sng" kern="1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get at what would become the bigger story of 1989—about QUOTE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“Nine inner-city churches… band[</a:t>
            </a:r>
            <a:r>
              <a:rPr lang="en-US" sz="18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ing</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together to send a message to the public officials of Kansas City and Jackson County. Get serious about the problem of drug abuse and start working together.”</a:t>
            </a: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END QUOTE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called for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stronger enforcement, including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“more police officers.”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wanted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“stricter bail and sentencing guidelines.”</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set this call for escalation apart… While the rest of the nation was fixated on waging war and only waging it through tougher law enforcement, this group called for…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More treatment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more prevention! </a:t>
            </a:r>
            <a:endParaRPr lang="en-US" b="1"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3</a:t>
            </a:fld>
            <a:endParaRPr lang="en-US" dirty="0"/>
          </a:p>
        </p:txBody>
      </p:sp>
    </p:spTree>
    <p:extLst>
      <p:ext uri="{BB962C8B-B14F-4D97-AF65-F5344CB8AC3E}">
        <p14:creationId xmlns:p14="http://schemas.microsoft.com/office/powerpoint/2010/main" val="372736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month later, more than 100 people packed into the Jackson County Legislative chamber.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Many of those people were waving signs that read,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Make Drugs Your Priority.”</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 Legislature responded,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passing a resolution to officially declare a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“violent health epidemic.”</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Legislature called for a comprehensive multi-year response to the illegal drug emergency plaguing the county and most of the country.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the Legislative chairman Fred Arbanas made it clear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(PAUSE &amp; CLICK)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don’t have any funds to spend.”</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would soon change. </a:t>
            </a:r>
            <a:endParaRPr lang="en-US" b="1"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4</a:t>
            </a:fld>
            <a:endParaRPr lang="en-US" dirty="0"/>
          </a:p>
        </p:txBody>
      </p:sp>
    </p:spTree>
    <p:extLst>
      <p:ext uri="{BB962C8B-B14F-4D97-AF65-F5344CB8AC3E}">
        <p14:creationId xmlns:p14="http://schemas.microsoft.com/office/powerpoint/2010/main" val="120476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November of 1989, Jackson County became the first jurisdiction in the country to approve a tax dedicated to reducing drug abuse and drug-related crime.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Despite there being some hesitancy from the County Legislature about putting the quarter-cent sales tax on the ballot,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Kansas City Star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editorial board fully endorsed the measure, stating,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bold step toward an anti-drug tax by the Jackson County Legislature could hardly have come at a better time.”</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 voters agreed.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They passed the tax with 63% support. </a:t>
            </a:r>
            <a:endParaRPr lang="en-US" b="0" i="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5</a:t>
            </a:fld>
            <a:endParaRPr lang="en-US" dirty="0"/>
          </a:p>
        </p:txBody>
      </p:sp>
    </p:spTree>
    <p:extLst>
      <p:ext uri="{BB962C8B-B14F-4D97-AF65-F5344CB8AC3E}">
        <p14:creationId xmlns:p14="http://schemas.microsoft.com/office/powerpoint/2010/main" val="123877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were things said during the build-up to that election in 1989 that, I believe, still resonate today.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perhaps, from which we can find inspiration in 2023.</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“We’re convinced that [addiction] is an illness and should be dealt with as an illness.”</a:t>
            </a: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AdHoc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Group Against Crime founder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Alivn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Brooks.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“Drugs are as big a Blue Springs problem as they are an anywhere-else problem.”</a:t>
            </a: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Blues Springs Mayor John Michael.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“It’s new, it’s innovative, and we’re going to be the people who try to do something.”</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Jackson County Prosecutor Albert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Riederer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b="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6</a:t>
            </a:fld>
            <a:endParaRPr lang="en-US" dirty="0"/>
          </a:p>
        </p:txBody>
      </p:sp>
    </p:spTree>
    <p:extLst>
      <p:ext uri="{BB962C8B-B14F-4D97-AF65-F5344CB8AC3E}">
        <p14:creationId xmlns:p14="http://schemas.microsoft.com/office/powerpoint/2010/main" val="289244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Remember this was 1989. Most of nation was being put on a “WAR!” footing.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Jackson County was ahead of its time in not only passing this tax but in starting to shift attitudes toward how best to address drug addiction and drug-related crime: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(CLICK-CLICK)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problem we have with the drug problem is we’ve tried to cast it as a war. That is not necessarily fruitful. To just say we want tougher prosecution is a Band-Aid approach.”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Jackson County Legislator Robert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Beaird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finally, I like to think of this next quote as a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keeping-it-real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statement, when during that first campaign people were beginning to wonder if this tax would be a remarkable cure-all—and 30-plus years later some people still expect it to be: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u="none"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sales tax is a good step… It’s hard to believe that it will be the answer to everything.”</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Rev. Michael Roach. </a:t>
            </a:r>
            <a:endParaRPr lang="en-US" b="1"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7</a:t>
            </a:fld>
            <a:endParaRPr lang="en-US" dirty="0"/>
          </a:p>
        </p:txBody>
      </p:sp>
    </p:spTree>
    <p:extLst>
      <p:ext uri="{BB962C8B-B14F-4D97-AF65-F5344CB8AC3E}">
        <p14:creationId xmlns:p14="http://schemas.microsoft.com/office/powerpoint/2010/main" val="24749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the beginning there have been disagreements, disputes and, pardon the pun, combativeness about how best to use these funds.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kid you not. The headline in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Kansas City Star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November 8, 1989, the day after that first election, didn’t include the words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 in the nation…”</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the headline read: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drug tax approved, tussle over money begins.”</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record, the tax was passed in 1989, took effect April 1, 1990, but didn’t become the Community Backed Anti-Drug Tax until 1993—thus, again, making 2023 the 30</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anniversary of COMBAT.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as that first logo with the clenched fist made clear, COMBAT—in the early days—was focused heavily on enforcement.</a:t>
            </a:r>
            <a:endParaRPr lang="en-US" b="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8</a:t>
            </a:fld>
            <a:endParaRPr lang="en-US" dirty="0"/>
          </a:p>
        </p:txBody>
      </p:sp>
    </p:spTree>
    <p:extLst>
      <p:ext uri="{BB962C8B-B14F-4D97-AF65-F5344CB8AC3E}">
        <p14:creationId xmlns:p14="http://schemas.microsoft.com/office/powerpoint/2010/main" val="426159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from the start, there has been funding for treatment and prevention…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Starting with $1.2 million approved at the end of 1990 for 10 programs, mostly focused on treatment—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from detoxification to funding a study to follow the long-term health of babies born to addicted mothers.</a:t>
            </a:r>
            <a:br>
              <a:rPr lang="en-U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Even those in law enforcement would be emphasizing the need for more treatment… more prevention…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the Jackson County Prosecutor in 1991… to the Kansas City Police Chief … to Judges like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Donald L. Mason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presided over the first session ever of the Jackson County Drug Court in 1993.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volunteering to serve on the Drug Court, Judge Mason pointed to a recent case he oversaw involving a 22-year-old woman who had been addicted to cocaine since she was 13, and I’m using the words he used at that time in saying that at least two of her seven children had been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“crack babies.”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this young woman appeared before the judge yet again, he thought there must be a better alternative for her—to help her with her addiction—and to help her ailing children.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 later said this </a:t>
            </a:r>
            <a:r>
              <a:rPr lang="en-US" sz="18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don’t know that five years in the penitentiary is going to cure either of those ills.”</a:t>
            </a:r>
            <a:b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while COMBAT’s first logo featured that clenched first, compassion has always been essential to what we are trying to accomplish. </a:t>
            </a:r>
            <a:endParaRPr lang="en-US" b="0" baseline="0" dirty="0"/>
          </a:p>
        </p:txBody>
      </p:sp>
      <p:sp>
        <p:nvSpPr>
          <p:cNvPr id="4" name="Slide Number Placeholder 3"/>
          <p:cNvSpPr>
            <a:spLocks noGrp="1"/>
          </p:cNvSpPr>
          <p:nvPr>
            <p:ph type="sldNum" sz="quarter" idx="5"/>
          </p:nvPr>
        </p:nvSpPr>
        <p:spPr/>
        <p:txBody>
          <a:bodyPr/>
          <a:lstStyle/>
          <a:p>
            <a:fld id="{57D33BCF-B8AF-4C22-8253-6BA507E7B812}" type="slidenum">
              <a:rPr lang="en-US" smtClean="0"/>
              <a:t>9</a:t>
            </a:fld>
            <a:endParaRPr lang="en-US" dirty="0"/>
          </a:p>
        </p:txBody>
      </p:sp>
    </p:spTree>
    <p:extLst>
      <p:ext uri="{BB962C8B-B14F-4D97-AF65-F5344CB8AC3E}">
        <p14:creationId xmlns:p14="http://schemas.microsoft.com/office/powerpoint/2010/main" val="141288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B1CB-BB95-4D97-AF35-D838B7C52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0B8E5-5B51-4E0D-8771-DEF1BFF7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C2A73-70B7-4837-B667-C7109E92B2D7}"/>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0EEDEB22-C13C-45BC-8812-40D1EA1F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BFB31-6E25-4CDD-951E-A5DC1C5DF7C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2633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221-423D-48DD-AC06-6D9ADF7B0E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729139-BE22-4E1A-9BBA-982101796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1938-4109-4869-9346-B4BE6FAA33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FF0FB8A2-BAD9-4269-99A9-131D222308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619871-94D2-4365-81A3-C88B83287C6D}"/>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998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7009-52F9-4FA7-9C45-358C6929E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FA98C-C99B-47AD-965E-F0572FD578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C9FF-9052-41C1-B3FB-16A3B99CC94D}"/>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130AAF63-A99D-4797-B19F-9D88B3B05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604EF-1DB2-472A-BA0B-ACB241BE7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40518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0D9B-75B1-41F7-97D0-C6AAC9771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19561-B3C0-4E0E-9D74-D8DAB08347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31F5A-4EB3-47EF-A005-D79F7476ED3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C735980D-4AA9-49BA-B80B-3F337FDD07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FD661-06DC-43EB-8BD9-FB10069B9CD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2885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DC3B-C542-4AA2-B5EB-6682DEE1A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B8509-A410-4C46-B313-2B9CFBC40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44F897-038B-495C-A0EA-8E4A5B8FD77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8C12D130-9366-4304-9254-090B90494C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4611FB-ECF0-4E95-B652-8B5B226039D5}"/>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0349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07E-35A6-4DEF-A95E-98C72F113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58714-0828-44E8-B965-2B322DD8B3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2C142-879C-439B-A13D-8A9E08B5B5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B8FD7-9F98-4D2A-B573-509069B1D39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180BFEE2-120B-48FA-9486-5E0380CE1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0EF885-1A4F-4067-ADBF-A6228DF97F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6050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FFD-FEF4-43C7-82F4-1056942FF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838BF-E878-4AA2-B8E5-4B43F551F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FF79F-C036-4E99-A065-9B48CE12E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8C175-68FD-4F6B-BE79-755B23715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76C530-8048-4B84-A695-F254D78154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31A511-BE57-4418-BAC9-C84EC105E5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8" name="Footer Placeholder 7">
            <a:extLst>
              <a:ext uri="{FF2B5EF4-FFF2-40B4-BE49-F238E27FC236}">
                <a16:creationId xmlns:a16="http://schemas.microsoft.com/office/drawing/2014/main" id="{C3CEDCD4-C5A8-4A6C-A026-65C1AE83C6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DFB943-CC32-4D84-B30A-C5FA144F86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151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50CF-8BAC-4D55-A302-D950C98B3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462F8-288E-4E75-9F24-F3A4ED96A01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4" name="Footer Placeholder 3">
            <a:extLst>
              <a:ext uri="{FF2B5EF4-FFF2-40B4-BE49-F238E27FC236}">
                <a16:creationId xmlns:a16="http://schemas.microsoft.com/office/drawing/2014/main" id="{1495DD09-AD50-48F2-A600-9C86753359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092DDF-0260-4C8F-9C43-B56BB0482B07}"/>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6324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E4B34-8180-41EE-B101-BACD0EA053E2}"/>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3" name="Footer Placeholder 2">
            <a:extLst>
              <a:ext uri="{FF2B5EF4-FFF2-40B4-BE49-F238E27FC236}">
                <a16:creationId xmlns:a16="http://schemas.microsoft.com/office/drawing/2014/main" id="{BED9EBFD-E61C-4775-AD98-D243AEABED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41D880-E274-437F-8438-31DB7574E44E}"/>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7346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471E-9172-4358-9318-B1D9FA382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84820-DE1B-4690-A81A-075931C69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2DE89-3EDB-4E7B-8EE4-1C4F85359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5A51F4-D77B-4811-A43A-FBC23F1D2BCF}"/>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F84264B-B7C2-4117-8977-EFBFAFC35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47CDB-FEF9-4E31-89DF-37068E075B92}"/>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18003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1EE0-634E-4B97-8553-713609375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62C63-F162-48EA-9145-B98061F0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B094F8-B7DA-4110-8F75-4EDCD376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4408B6-963A-4D32-9B98-A6F6D3A736A8}"/>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AB73402-C528-49AB-A0E0-73ADD3349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E853A7-5F13-489A-B72D-9966D5C8D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443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10764-5365-4EC2-8B26-33031BDD4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64883-2348-41A8-8689-6763CD05A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916FC-8AB8-4158-8869-D3666D388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5D590ADB-5C05-4AE3-9DE8-BB4EB6955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4C0AA3-6008-483E-A051-45375BFFD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1805B-A475-4C1E-90E8-D93AD87045FC}" type="slidenum">
              <a:rPr lang="en-US" smtClean="0"/>
              <a:t>‹#›</a:t>
            </a:fld>
            <a:endParaRPr lang="en-US" dirty="0"/>
          </a:p>
        </p:txBody>
      </p:sp>
    </p:spTree>
    <p:extLst>
      <p:ext uri="{BB962C8B-B14F-4D97-AF65-F5344CB8AC3E}">
        <p14:creationId xmlns:p14="http://schemas.microsoft.com/office/powerpoint/2010/main" val="364416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963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jacksoncountycombat.com/history</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777F913C-62A2-3B85-A43A-6373A96DD23E}"/>
              </a:ext>
            </a:extLst>
          </p:cNvPr>
          <p:cNvSpPr/>
          <p:nvPr/>
        </p:nvSpPr>
        <p:spPr>
          <a:xfrm>
            <a:off x="274320" y="1180606"/>
            <a:ext cx="6659880" cy="707886"/>
          </a:xfrm>
          <a:prstGeom prst="rect">
            <a:avLst/>
          </a:prstGeom>
          <a:noFill/>
        </p:spPr>
        <p:txBody>
          <a:bodyPr wrap="square" lIns="91440" tIns="45720" rIns="91440" bIns="45720">
            <a:spAutoFit/>
          </a:bodyPr>
          <a:lstStyle/>
          <a:p>
            <a:r>
              <a:rPr lang="en-US" sz="40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1995		71%</a:t>
            </a:r>
            <a:endParaRPr lang="en-US" sz="4000" b="0" cap="none" spc="0" dirty="0">
              <a:ln w="0"/>
              <a:solidFill>
                <a:srgbClr val="E4003A"/>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F7464432-6E54-8223-364C-69EC6CC512CB}"/>
              </a:ext>
            </a:extLst>
          </p:cNvPr>
          <p:cNvSpPr/>
          <p:nvPr/>
        </p:nvSpPr>
        <p:spPr>
          <a:xfrm>
            <a:off x="274320" y="2216926"/>
            <a:ext cx="6659880" cy="707886"/>
          </a:xfrm>
          <a:prstGeom prst="rect">
            <a:avLst/>
          </a:prstGeom>
          <a:noFill/>
        </p:spPr>
        <p:txBody>
          <a:bodyPr wrap="square" lIns="91440" tIns="45720" rIns="91440" bIns="45720">
            <a:spAutoFit/>
          </a:bodyPr>
          <a:lstStyle/>
          <a:p>
            <a:r>
              <a:rPr lang="en-US" sz="40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2003		64%</a:t>
            </a:r>
            <a:endParaRPr lang="en-US" sz="4000" b="0" cap="none" spc="0" dirty="0">
              <a:ln w="0"/>
              <a:solidFill>
                <a:srgbClr val="E4003A"/>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A40A6B0C-83B4-FB72-66D8-A06E68F873BD}"/>
              </a:ext>
            </a:extLst>
          </p:cNvPr>
          <p:cNvSpPr/>
          <p:nvPr/>
        </p:nvSpPr>
        <p:spPr>
          <a:xfrm>
            <a:off x="274320" y="3253246"/>
            <a:ext cx="6659880" cy="707886"/>
          </a:xfrm>
          <a:prstGeom prst="rect">
            <a:avLst/>
          </a:prstGeom>
          <a:noFill/>
        </p:spPr>
        <p:txBody>
          <a:bodyPr wrap="square" lIns="91440" tIns="45720" rIns="91440" bIns="45720">
            <a:spAutoFit/>
          </a:bodyPr>
          <a:lstStyle/>
          <a:p>
            <a:r>
              <a:rPr lang="en-US" sz="40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2009		71%</a:t>
            </a:r>
            <a:endParaRPr lang="en-US" sz="4000" b="0" cap="none" spc="0" dirty="0">
              <a:ln w="0"/>
              <a:solidFill>
                <a:srgbClr val="E4003A"/>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DB2D4B16-8A0D-24F4-7F2B-1C324BB3C9AD}"/>
              </a:ext>
            </a:extLst>
          </p:cNvPr>
          <p:cNvSpPr/>
          <p:nvPr/>
        </p:nvSpPr>
        <p:spPr>
          <a:xfrm>
            <a:off x="274320" y="4365766"/>
            <a:ext cx="1645920" cy="1938992"/>
          </a:xfrm>
          <a:prstGeom prst="rect">
            <a:avLst/>
          </a:prstGeom>
          <a:noFill/>
        </p:spPr>
        <p:txBody>
          <a:bodyPr wrap="square" lIns="91440" tIns="45720" rIns="91440" bIns="45720">
            <a:spAutoFit/>
          </a:bodyPr>
          <a:lstStyle/>
          <a:p>
            <a:r>
              <a:rPr lang="en-US" sz="40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2016		</a:t>
            </a:r>
            <a:endParaRPr lang="en-US" sz="4000" b="0" cap="none" spc="0" dirty="0">
              <a:ln w="0"/>
              <a:solidFill>
                <a:srgbClr val="E4003A"/>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3F54BB0A-701C-B02D-1BF7-80B9EF115685}"/>
              </a:ext>
            </a:extLst>
          </p:cNvPr>
          <p:cNvSpPr/>
          <p:nvPr/>
        </p:nvSpPr>
        <p:spPr>
          <a:xfrm>
            <a:off x="3032760" y="4365766"/>
            <a:ext cx="3200400" cy="707886"/>
          </a:xfrm>
          <a:prstGeom prst="rect">
            <a:avLst/>
          </a:prstGeom>
          <a:noFill/>
        </p:spPr>
        <p:txBody>
          <a:bodyPr wrap="square" lIns="91440" tIns="45720" rIns="91440" bIns="45720">
            <a:spAutoFit/>
          </a:bodyPr>
          <a:lstStyle/>
          <a:p>
            <a:r>
              <a:rPr lang="en-US" sz="40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73%		</a:t>
            </a:r>
            <a:endParaRPr lang="en-US" sz="4000" b="0" cap="none" spc="0" dirty="0">
              <a:ln w="0"/>
              <a:solidFill>
                <a:srgbClr val="E4003A"/>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13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A red text on a black background&#10;&#10;Description automatically generated with low confidence">
            <a:extLst>
              <a:ext uri="{FF2B5EF4-FFF2-40B4-BE49-F238E27FC236}">
                <a16:creationId xmlns:a16="http://schemas.microsoft.com/office/drawing/2014/main" id="{7C78DCAC-78C3-80D6-C408-5C7E84CEA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499" y="2766058"/>
            <a:ext cx="4828042" cy="1325883"/>
          </a:xfrm>
          <a:prstGeom prst="rect">
            <a:avLst/>
          </a:prstGeom>
        </p:spPr>
      </p:pic>
      <p:pic>
        <p:nvPicPr>
          <p:cNvPr id="8" name="Picture 7" descr="A white hand with a black background&#10;&#10;Description automatically generated with low confidence">
            <a:extLst>
              <a:ext uri="{FF2B5EF4-FFF2-40B4-BE49-F238E27FC236}">
                <a16:creationId xmlns:a16="http://schemas.microsoft.com/office/drawing/2014/main" id="{533777A5-4258-6A8E-8C58-4FDDED551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12192000" cy="5364480"/>
          </a:xfrm>
          <a:prstGeom prst="rect">
            <a:avLst/>
          </a:prstGeom>
        </p:spPr>
      </p:pic>
      <p:pic>
        <p:nvPicPr>
          <p:cNvPr id="10" name="Picture 9" descr="A picture containing graphics, graphic design, font, logo&#10;&#10;Description automatically generated">
            <a:extLst>
              <a:ext uri="{FF2B5EF4-FFF2-40B4-BE49-F238E27FC236}">
                <a16:creationId xmlns:a16="http://schemas.microsoft.com/office/drawing/2014/main" id="{080238F7-7D0B-18BE-8028-C590E8A3E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 y="888888"/>
            <a:ext cx="12192000" cy="5984352"/>
          </a:xfrm>
          <a:prstGeom prst="rect">
            <a:avLst/>
          </a:prstGeom>
        </p:spPr>
      </p:pic>
      <p:pic>
        <p:nvPicPr>
          <p:cNvPr id="12" name="Picture 11">
            <a:extLst>
              <a:ext uri="{FF2B5EF4-FFF2-40B4-BE49-F238E27FC236}">
                <a16:creationId xmlns:a16="http://schemas.microsoft.com/office/drawing/2014/main" id="{2F8BB759-3F92-97E1-9BF8-7B38CCA8A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0232" y="4920981"/>
            <a:ext cx="5879592" cy="585216"/>
          </a:xfrm>
          <a:prstGeom prst="rect">
            <a:avLst/>
          </a:prstGeom>
        </p:spPr>
      </p:pic>
      <p:pic>
        <p:nvPicPr>
          <p:cNvPr id="14" name="Picture 13" descr="A picture containing text, font, graphics, logo&#10;&#10;Description automatically generated">
            <a:extLst>
              <a:ext uri="{FF2B5EF4-FFF2-40B4-BE49-F238E27FC236}">
                <a16:creationId xmlns:a16="http://schemas.microsoft.com/office/drawing/2014/main" id="{522EFFB0-3DCE-86FC-8950-821217FBC8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3008" y="921258"/>
            <a:ext cx="5623560" cy="4041648"/>
          </a:xfrm>
          <a:prstGeom prst="rect">
            <a:avLst/>
          </a:prstGeom>
        </p:spPr>
      </p:pic>
      <p:sp>
        <p:nvSpPr>
          <p:cNvPr id="15" name="Rectangle 14">
            <a:extLst>
              <a:ext uri="{FF2B5EF4-FFF2-40B4-BE49-F238E27FC236}">
                <a16:creationId xmlns:a16="http://schemas.microsoft.com/office/drawing/2014/main" id="{7CA130AC-7C17-6AC4-A1B4-017D5631F26D}"/>
              </a:ext>
            </a:extLst>
          </p:cNvPr>
          <p:cNvSpPr/>
          <p:nvPr/>
        </p:nvSpPr>
        <p:spPr>
          <a:xfrm>
            <a:off x="15240" y="5553212"/>
            <a:ext cx="12161520" cy="1107996"/>
          </a:xfrm>
          <a:prstGeom prst="rect">
            <a:avLst/>
          </a:prstGeom>
          <a:noFill/>
        </p:spPr>
        <p:txBody>
          <a:bodyPr wrap="square" lIns="91440" tIns="45720" rIns="91440" bIns="45720">
            <a:spAutoFit/>
          </a:bodyPr>
          <a:lstStyle/>
          <a:p>
            <a:pPr algn="ctr"/>
            <a:r>
              <a:rPr lang="en-US" sz="66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All Hands In!</a:t>
            </a:r>
            <a:endParaRPr lang="en-US" sz="6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64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132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text, newspaper, screenshot&#10;&#10;Description automatically generated">
            <a:extLst>
              <a:ext uri="{FF2B5EF4-FFF2-40B4-BE49-F238E27FC236}">
                <a16:creationId xmlns:a16="http://schemas.microsoft.com/office/drawing/2014/main" id="{73712B91-66DC-648B-5FB3-DFF49262E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171"/>
            <a:ext cx="12192000" cy="5921829"/>
          </a:xfrm>
          <a:prstGeom prst="rect">
            <a:avLst/>
          </a:prstGeom>
        </p:spPr>
      </p:pic>
      <p:pic>
        <p:nvPicPr>
          <p:cNvPr id="12" name="Picture 11">
            <a:extLst>
              <a:ext uri="{FF2B5EF4-FFF2-40B4-BE49-F238E27FC236}">
                <a16:creationId xmlns:a16="http://schemas.microsoft.com/office/drawing/2014/main" id="{45487943-FB54-D2C2-0763-FFFFA348D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 y="1215390"/>
            <a:ext cx="10058400" cy="1104900"/>
          </a:xfrm>
          <a:prstGeom prst="rect">
            <a:avLst/>
          </a:prstGeom>
          <a:ln>
            <a:noFill/>
          </a:ln>
          <a:effectLst>
            <a:glow rad="254000">
              <a:srgbClr val="4590CC">
                <a:alpha val="80000"/>
              </a:srgbClr>
            </a:glow>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A86E939-1456-4307-BB9E-1429A42D0D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440" y="2609850"/>
            <a:ext cx="10363200" cy="1104900"/>
          </a:xfrm>
          <a:prstGeom prst="rect">
            <a:avLst/>
          </a:prstGeom>
          <a:ln>
            <a:noFill/>
          </a:ln>
          <a:effectLst>
            <a:glow rad="254000">
              <a:srgbClr val="4590CC">
                <a:alpha val="80000"/>
              </a:srgbClr>
            </a:glow>
            <a:outerShdw blurRad="292100" dist="139700" dir="2700000" algn="tl" rotWithShape="0">
              <a:srgbClr val="333333">
                <a:alpha val="65000"/>
              </a:srgbClr>
            </a:outerShdw>
          </a:effectLst>
        </p:spPr>
      </p:pic>
      <p:pic>
        <p:nvPicPr>
          <p:cNvPr id="16" name="Picture 15" descr="Text&#10;&#10;Description automatically generated with low confidence">
            <a:extLst>
              <a:ext uri="{FF2B5EF4-FFF2-40B4-BE49-F238E27FC236}">
                <a16:creationId xmlns:a16="http://schemas.microsoft.com/office/drawing/2014/main" id="{717871AD-262C-7547-87EC-20DC326617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405" y="4024449"/>
            <a:ext cx="9734550" cy="1409700"/>
          </a:xfrm>
          <a:prstGeom prst="rect">
            <a:avLst/>
          </a:prstGeom>
          <a:ln>
            <a:noFill/>
          </a:ln>
          <a:effectLst>
            <a:glow rad="254000">
              <a:srgbClr val="0DA547">
                <a:alpha val="80000"/>
              </a:srgbClr>
            </a:glow>
            <a:outerShdw blurRad="292100" dist="139700" dir="2700000" algn="tl" rotWithShape="0">
              <a:srgbClr val="333333">
                <a:alpha val="65000"/>
              </a:srgbClr>
            </a:outerShdw>
          </a:effectLst>
        </p:spPr>
      </p:pic>
      <p:pic>
        <p:nvPicPr>
          <p:cNvPr id="20" name="Picture 19" descr="Text&#10;&#10;Description automatically generated">
            <a:extLst>
              <a:ext uri="{FF2B5EF4-FFF2-40B4-BE49-F238E27FC236}">
                <a16:creationId xmlns:a16="http://schemas.microsoft.com/office/drawing/2014/main" id="{3FE4BA9C-FB6D-7B00-5F14-D66D1D6A49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8340" y="5216979"/>
            <a:ext cx="9639300" cy="1409700"/>
          </a:xfrm>
          <a:prstGeom prst="rect">
            <a:avLst/>
          </a:prstGeom>
          <a:ln>
            <a:noFill/>
          </a:ln>
          <a:effectLst>
            <a:glow rad="254000">
              <a:srgbClr val="E4003A">
                <a:alpha val="80000"/>
              </a:srgbClr>
            </a:glow>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25A53834-439A-4E9E-C539-9FE992A74A01}"/>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March 13, 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6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80861-2DFA-104A-1C47-DC61E88C66E3}"/>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April 17, 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D1620BC7-1320-4BCD-8448-BAA001368003}"/>
              </a:ext>
            </a:extLst>
          </p:cNvPr>
          <p:cNvSpPr/>
          <p:nvPr/>
        </p:nvSpPr>
        <p:spPr>
          <a:xfrm>
            <a:off x="152400" y="1004560"/>
            <a:ext cx="4419600" cy="2585323"/>
          </a:xfrm>
          <a:prstGeom prst="rect">
            <a:avLst/>
          </a:prstGeom>
          <a:noFill/>
        </p:spPr>
        <p:txBody>
          <a:bodyPr wrap="square" lIns="91440" tIns="45720" rIns="91440" bIns="45720">
            <a:spAutoFit/>
          </a:bodyPr>
          <a:lstStyle/>
          <a:p>
            <a:pPr algn="ctr"/>
            <a:r>
              <a:rPr lang="en-US" sz="540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“Make</a:t>
            </a:r>
          </a:p>
          <a:p>
            <a:pPr algn="ctr"/>
            <a:r>
              <a:rPr lang="en-US" sz="54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Drugs </a:t>
            </a:r>
            <a:r>
              <a:rPr lang="en-US" sz="540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Your</a:t>
            </a:r>
          </a:p>
          <a:p>
            <a:pPr algn="ctr"/>
            <a:r>
              <a:rPr lang="en-US" sz="54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Priority”</a:t>
            </a:r>
            <a:endParaRPr lang="en-US" sz="5400" b="0" cap="none" spc="0" dirty="0">
              <a:ln w="0"/>
              <a:solidFill>
                <a:srgbClr val="F9B900"/>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01B7AD07-3202-2E91-241B-6D91C6AE5172}"/>
              </a:ext>
            </a:extLst>
          </p:cNvPr>
          <p:cNvSpPr/>
          <p:nvPr/>
        </p:nvSpPr>
        <p:spPr>
          <a:xfrm>
            <a:off x="7679874" y="1019800"/>
            <a:ext cx="4419600" cy="2585323"/>
          </a:xfrm>
          <a:prstGeom prst="rect">
            <a:avLst/>
          </a:prstGeom>
          <a:noFill/>
        </p:spPr>
        <p:txBody>
          <a:bodyPr wrap="square" lIns="91440" tIns="45720" rIns="91440" bIns="45720">
            <a:spAutoFit/>
          </a:bodyPr>
          <a:lstStyle/>
          <a:p>
            <a:pPr algn="ctr"/>
            <a:r>
              <a:rPr lang="en-US" sz="54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“Violent</a:t>
            </a:r>
          </a:p>
          <a:p>
            <a:pPr algn="ctr"/>
            <a:r>
              <a:rPr lang="en-US" sz="5400" b="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Health</a:t>
            </a:r>
          </a:p>
          <a:p>
            <a:pPr algn="ctr"/>
            <a:r>
              <a:rPr lang="en-US" sz="540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Epidemic</a:t>
            </a:r>
            <a:r>
              <a:rPr lang="en-US" sz="5400" b="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a:t>
            </a:r>
            <a:endParaRPr lang="en-US" sz="5400" b="0" cap="none" spc="0" dirty="0">
              <a:ln w="0"/>
              <a:solidFill>
                <a:srgbClr val="E4003A"/>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C734053B-C0CA-196D-ED61-568441D5D246}"/>
              </a:ext>
            </a:extLst>
          </p:cNvPr>
          <p:cNvSpPr/>
          <p:nvPr/>
        </p:nvSpPr>
        <p:spPr>
          <a:xfrm>
            <a:off x="0" y="4601200"/>
            <a:ext cx="12192000" cy="2123658"/>
          </a:xfrm>
          <a:prstGeom prst="rect">
            <a:avLst/>
          </a:prstGeom>
          <a:noFill/>
        </p:spPr>
        <p:txBody>
          <a:bodyPr wrap="square" lIns="91440" tIns="45720" rIns="91440" bIns="45720">
            <a:spAutoFit/>
          </a:bodyPr>
          <a:lstStyle/>
          <a:p>
            <a:pPr algn="ctr"/>
            <a:r>
              <a:rPr lang="en-US" sz="6600" dirty="0">
                <a:ln w="19050">
                  <a:solidFill>
                    <a:schemeClr val="tx1"/>
                  </a:solidFill>
                </a:ln>
                <a:solidFill>
                  <a:srgbClr val="0DA547"/>
                </a:solidFill>
                <a:effectLst>
                  <a:outerShdw blurRad="50800" dist="38100" dir="10800000" algn="r" rotWithShape="0">
                    <a:prstClr val="black">
                      <a:alpha val="40000"/>
                    </a:prstClr>
                  </a:outerShdw>
                </a:effectLst>
                <a:latin typeface="Arial Black" panose="020B0A04020102020204" pitchFamily="34" charset="0"/>
              </a:rPr>
              <a:t>“We don’t have any</a:t>
            </a:r>
          </a:p>
          <a:p>
            <a:pPr algn="ctr"/>
            <a:r>
              <a:rPr lang="en-US" sz="6600" b="0" cap="none" spc="0" dirty="0">
                <a:ln w="19050">
                  <a:solidFill>
                    <a:schemeClr val="tx1"/>
                  </a:solidFill>
                </a:ln>
                <a:solidFill>
                  <a:srgbClr val="0DA547"/>
                </a:solidFill>
                <a:effectLst>
                  <a:outerShdw blurRad="50800" dist="38100" dir="10800000" algn="r" rotWithShape="0">
                    <a:prstClr val="black">
                      <a:alpha val="40000"/>
                    </a:prstClr>
                  </a:outerShdw>
                </a:effectLst>
                <a:latin typeface="Arial Black" panose="020B0A04020102020204" pitchFamily="34" charset="0"/>
              </a:rPr>
              <a:t>funds to spend.”</a:t>
            </a:r>
            <a:endParaRPr lang="en-US" sz="6600" b="0" cap="none" spc="0" dirty="0">
              <a:ln w="19050">
                <a:solidFill>
                  <a:schemeClr val="tx1"/>
                </a:solidFill>
              </a:ln>
              <a:solidFill>
                <a:srgbClr val="0DA547"/>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8084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80861-2DFA-104A-1C47-DC61E88C66E3}"/>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November 7, 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260ABFB0-BE54-F45B-0417-C4500020274F}"/>
              </a:ext>
            </a:extLst>
          </p:cNvPr>
          <p:cNvSpPr/>
          <p:nvPr/>
        </p:nvSpPr>
        <p:spPr>
          <a:xfrm>
            <a:off x="0" y="5166360"/>
            <a:ext cx="9098280" cy="1569660"/>
          </a:xfrm>
          <a:prstGeom prst="rect">
            <a:avLst/>
          </a:prstGeom>
          <a:noFill/>
        </p:spPr>
        <p:txBody>
          <a:bodyPr wrap="square" lIns="91440" tIns="45720" rIns="91440" bIns="45720">
            <a:spAutoFit/>
          </a:bodyPr>
          <a:lstStyle/>
          <a:p>
            <a:pPr algn="ctr"/>
            <a:r>
              <a:rPr lang="en-US" sz="9600" b="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63% Support</a:t>
            </a:r>
            <a:endParaRPr lang="en-US" sz="6000" b="0" cap="none" spc="0" dirty="0">
              <a:ln w="0"/>
              <a:solidFill>
                <a:srgbClr val="E4003A"/>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00644F58-CA46-2BBA-80CB-07E6EDDB8605}"/>
              </a:ext>
            </a:extLst>
          </p:cNvPr>
          <p:cNvSpPr/>
          <p:nvPr/>
        </p:nvSpPr>
        <p:spPr>
          <a:xfrm>
            <a:off x="4267200" y="1134806"/>
            <a:ext cx="7787640" cy="3046988"/>
          </a:xfrm>
          <a:prstGeom prst="rect">
            <a:avLst/>
          </a:prstGeom>
          <a:noFill/>
        </p:spPr>
        <p:txBody>
          <a:bodyPr wrap="square" lIns="91440" tIns="45720" rIns="91440" bIns="45720">
            <a:spAutoFit/>
          </a:bodyPr>
          <a:lstStyle/>
          <a:p>
            <a:pPr algn="ctr"/>
            <a:r>
              <a:rPr lang="en-US" sz="9600" b="0" cap="none" spc="0" dirty="0">
                <a:ln w="0"/>
                <a:solidFill>
                  <a:srgbClr val="0D038F"/>
                </a:solidFill>
                <a:effectLst>
                  <a:outerShdw blurRad="38100" dist="19050" dir="2700000" algn="tl" rotWithShape="0">
                    <a:schemeClr val="dk1">
                      <a:alpha val="40000"/>
                    </a:schemeClr>
                  </a:outerShdw>
                </a:effectLst>
                <a:latin typeface="Arial Black" panose="020B0A04020102020204" pitchFamily="34" charset="0"/>
              </a:rPr>
              <a:t>First In</a:t>
            </a:r>
          </a:p>
          <a:p>
            <a:pPr algn="ctr"/>
            <a:r>
              <a:rPr lang="en-US" sz="9600" dirty="0">
                <a:ln w="0"/>
                <a:solidFill>
                  <a:srgbClr val="0D038F"/>
                </a:solidFill>
                <a:effectLst>
                  <a:outerShdw blurRad="38100" dist="19050" dir="2700000" algn="tl" rotWithShape="0">
                    <a:schemeClr val="dk1">
                      <a:alpha val="40000"/>
                    </a:schemeClr>
                  </a:outerShdw>
                </a:effectLst>
                <a:latin typeface="Arial Black" panose="020B0A04020102020204" pitchFamily="34" charset="0"/>
              </a:rPr>
              <a:t>The Nation</a:t>
            </a:r>
            <a:endParaRPr lang="en-US" sz="6000" b="0" cap="none" spc="0" dirty="0">
              <a:ln w="0"/>
              <a:solidFill>
                <a:srgbClr val="0D038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00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80861-2DFA-104A-1C47-DC61E88C66E3}"/>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Summer &amp; Fall 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1648DBD5-8249-9334-68F5-2A8F957604C7}"/>
              </a:ext>
            </a:extLst>
          </p:cNvPr>
          <p:cNvSpPr/>
          <p:nvPr/>
        </p:nvSpPr>
        <p:spPr>
          <a:xfrm>
            <a:off x="182880" y="1154889"/>
            <a:ext cx="8336280" cy="1754326"/>
          </a:xfrm>
          <a:prstGeom prst="rect">
            <a:avLst/>
          </a:prstGeom>
          <a:noFill/>
          <a:effectLst>
            <a:outerShdw blurRad="25400" dist="25400" dir="5400000" algn="t" rotWithShape="0">
              <a:prstClr val="black">
                <a:alpha val="20000"/>
              </a:prstClr>
            </a:outerShdw>
          </a:effectLst>
        </p:spPr>
        <p:txBody>
          <a:bodyPr wrap="square" lIns="91440" tIns="45720" rIns="91440" bIns="45720">
            <a:spAutoFit/>
          </a:bodyPr>
          <a:lstStyle/>
          <a:p>
            <a:r>
              <a:rPr lang="en-US" sz="3600" b="1" cap="none" spc="0" dirty="0">
                <a:ln w="0"/>
                <a:solidFill>
                  <a:srgbClr val="0DA547"/>
                </a:solidFill>
                <a:latin typeface="Arial" panose="020B0604020202020204" pitchFamily="34" charset="0"/>
                <a:cs typeface="Arial" panose="020B0604020202020204" pitchFamily="34" charset="0"/>
              </a:rPr>
              <a:t>“We’re convinced that [addiction] is an illness and should be dealt with as an illness</a:t>
            </a:r>
            <a:r>
              <a:rPr lang="en-US" sz="3600" b="1" dirty="0">
                <a:ln w="0"/>
                <a:solidFill>
                  <a:srgbClr val="0DA547"/>
                </a:solidFill>
                <a:latin typeface="Arial" panose="020B0604020202020204" pitchFamily="34" charset="0"/>
                <a:cs typeface="Arial" panose="020B0604020202020204" pitchFamily="34" charset="0"/>
              </a:rPr>
              <a:t>.” </a:t>
            </a:r>
            <a:r>
              <a:rPr lang="en-US" sz="2400" dirty="0">
                <a:ln w="0"/>
                <a:solidFill>
                  <a:srgbClr val="0DA547"/>
                </a:solidFill>
                <a:latin typeface="Arial" panose="020B0604020202020204" pitchFamily="34" charset="0"/>
                <a:cs typeface="Arial" panose="020B0604020202020204" pitchFamily="34" charset="0"/>
              </a:rPr>
              <a:t>Alvin Brooks</a:t>
            </a:r>
            <a:endParaRPr lang="en-US" sz="2400" cap="none" spc="0" dirty="0">
              <a:ln w="0"/>
              <a:solidFill>
                <a:srgbClr val="0DA54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16161A-4917-CDF5-3E72-71D7FB662572}"/>
              </a:ext>
            </a:extLst>
          </p:cNvPr>
          <p:cNvSpPr/>
          <p:nvPr/>
        </p:nvSpPr>
        <p:spPr>
          <a:xfrm>
            <a:off x="182880" y="3594113"/>
            <a:ext cx="11916594" cy="1200329"/>
          </a:xfrm>
          <a:prstGeom prst="rect">
            <a:avLst/>
          </a:prstGeom>
          <a:noFill/>
        </p:spPr>
        <p:txBody>
          <a:bodyPr wrap="square" lIns="91440" tIns="45720" rIns="91440" bIns="45720">
            <a:spAutoFit/>
          </a:bodyPr>
          <a:lstStyle/>
          <a:p>
            <a:r>
              <a:rPr lang="en-US" sz="3600" b="1" cap="none" spc="0" dirty="0">
                <a:ln w="0"/>
                <a:latin typeface="Arial" panose="020B0604020202020204" pitchFamily="34" charset="0"/>
                <a:cs typeface="Arial" panose="020B0604020202020204" pitchFamily="34" charset="0"/>
              </a:rPr>
              <a:t>“Drugs are as big a Blue Springs problem as they are an anywhere-else problem</a:t>
            </a:r>
            <a:r>
              <a:rPr lang="en-US" sz="3600" b="1" dirty="0">
                <a:ln w="0"/>
                <a:latin typeface="Arial" panose="020B0604020202020204" pitchFamily="34" charset="0"/>
                <a:cs typeface="Arial" panose="020B0604020202020204" pitchFamily="34" charset="0"/>
              </a:rPr>
              <a:t>.” </a:t>
            </a:r>
            <a:r>
              <a:rPr lang="en-US" sz="2400" dirty="0">
                <a:ln w="0"/>
                <a:latin typeface="Arial" panose="020B0604020202020204" pitchFamily="34" charset="0"/>
                <a:cs typeface="Arial" panose="020B0604020202020204" pitchFamily="34" charset="0"/>
              </a:rPr>
              <a:t>Blue Springs Mayor John Michael</a:t>
            </a:r>
            <a:endParaRPr lang="en-US" sz="2400" cap="none" spc="0" dirty="0">
              <a:ln w="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29ABCBF-F518-FEE0-1444-0F622F23CE0B}"/>
              </a:ext>
            </a:extLst>
          </p:cNvPr>
          <p:cNvSpPr/>
          <p:nvPr/>
        </p:nvSpPr>
        <p:spPr>
          <a:xfrm>
            <a:off x="182880" y="5281221"/>
            <a:ext cx="11916594" cy="1200329"/>
          </a:xfrm>
          <a:prstGeom prst="rect">
            <a:avLst/>
          </a:prstGeom>
          <a:noFill/>
          <a:effectLst>
            <a:outerShdw blurRad="25400" dist="25400" dir="5400000" algn="t" rotWithShape="0">
              <a:prstClr val="black">
                <a:alpha val="20000"/>
              </a:prstClr>
            </a:outerShdw>
          </a:effectLst>
        </p:spPr>
        <p:txBody>
          <a:bodyPr wrap="square" lIns="91440" tIns="45720" rIns="91440" bIns="45720">
            <a:spAutoFit/>
          </a:bodyPr>
          <a:lstStyle/>
          <a:p>
            <a:r>
              <a:rPr lang="en-US" sz="3600" b="1" cap="none" spc="0" dirty="0">
                <a:ln w="0"/>
                <a:solidFill>
                  <a:srgbClr val="E4003A"/>
                </a:solidFill>
                <a:latin typeface="Arial" panose="020B0604020202020204" pitchFamily="34" charset="0"/>
                <a:cs typeface="Arial" panose="020B0604020202020204" pitchFamily="34" charset="0"/>
              </a:rPr>
              <a:t>“It’s new, it’s innovative, and we’re goin</a:t>
            </a:r>
            <a:r>
              <a:rPr lang="en-US" sz="3600" b="1" dirty="0">
                <a:ln w="0"/>
                <a:solidFill>
                  <a:srgbClr val="E4003A"/>
                </a:solidFill>
                <a:latin typeface="Arial" panose="020B0604020202020204" pitchFamily="34" charset="0"/>
                <a:cs typeface="Arial" panose="020B0604020202020204" pitchFamily="34" charset="0"/>
              </a:rPr>
              <a:t>g to be the people who try to do something.” </a:t>
            </a:r>
            <a:r>
              <a:rPr lang="en-US" sz="2400" dirty="0">
                <a:ln w="0"/>
                <a:solidFill>
                  <a:srgbClr val="E4003A"/>
                </a:solidFill>
                <a:latin typeface="Arial" panose="020B0604020202020204" pitchFamily="34" charset="0"/>
                <a:cs typeface="Arial" panose="020B0604020202020204" pitchFamily="34" charset="0"/>
              </a:rPr>
              <a:t>Prosecutor Albert </a:t>
            </a:r>
            <a:r>
              <a:rPr lang="en-US" sz="2400" dirty="0" err="1">
                <a:ln w="0"/>
                <a:solidFill>
                  <a:srgbClr val="E4003A"/>
                </a:solidFill>
                <a:latin typeface="Arial" panose="020B0604020202020204" pitchFamily="34" charset="0"/>
                <a:cs typeface="Arial" panose="020B0604020202020204" pitchFamily="34" charset="0"/>
              </a:rPr>
              <a:t>Riederer</a:t>
            </a:r>
            <a:endParaRPr lang="en-US" sz="2400" cap="none" spc="0" dirty="0">
              <a:ln w="0"/>
              <a:solidFill>
                <a:srgbClr val="E400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3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52846"/>
            <a:ext cx="9273146" cy="707886"/>
          </a:xfrm>
          <a:prstGeom prst="rect">
            <a:avLst/>
          </a:prstGeom>
          <a:noFill/>
        </p:spPr>
        <p:txBody>
          <a:bodyPr wrap="square" lIns="91440" tIns="45720" rIns="91440" bIns="45720">
            <a:spAutoFit/>
          </a:bodyPr>
          <a:lstStyle/>
          <a:p>
            <a:pPr algn="r"/>
            <a:r>
              <a:rPr lang="en-US" sz="4000" b="0" cap="none" spc="0" dirty="0">
                <a:ln w="0"/>
                <a:solidFill>
                  <a:srgbClr val="F9B900"/>
                </a:solidFill>
                <a:effectLst>
                  <a:outerShdw blurRad="38100" dist="19050" dir="2700000" algn="tl" rotWithShape="0">
                    <a:schemeClr val="dk1">
                      <a:alpha val="40000"/>
                    </a:schemeClr>
                  </a:outerShdw>
                </a:effectLst>
                <a:latin typeface="Arial Black" panose="020B0A04020102020204" pitchFamily="34" charset="0"/>
              </a:rPr>
              <a:t>1989</a:t>
            </a:r>
            <a:endParaRPr lang="en-US" sz="4000" b="0" cap="none" spc="0" dirty="0">
              <a:ln w="0"/>
              <a:solidFill>
                <a:srgbClr val="F9B900"/>
              </a:solidFill>
              <a:effectLst>
                <a:outerShdw blurRad="38100" dist="19050" dir="2700000" algn="tl" rotWithShape="0">
                  <a:schemeClr val="dk1">
                    <a:alpha val="40000"/>
                  </a:schemeClr>
                </a:outerShdw>
              </a:effectLst>
            </a:endParaRPr>
          </a:p>
        </p:txBody>
      </p:sp>
      <p:pic>
        <p:nvPicPr>
          <p:cNvPr id="3" name="Picture 2" descr="A picture containing text, dark&#10;&#10;Description automatically generated">
            <a:extLst>
              <a:ext uri="{FF2B5EF4-FFF2-40B4-BE49-F238E27FC236}">
                <a16:creationId xmlns:a16="http://schemas.microsoft.com/office/drawing/2014/main" id="{4EEAACB9-79E0-DDF2-641C-2A3A62464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4974"/>
            <a:ext cx="12192000" cy="5975420"/>
          </a:xfrm>
          <a:prstGeom prst="rect">
            <a:avLst/>
          </a:prstGeom>
        </p:spPr>
      </p:pic>
      <p:sp>
        <p:nvSpPr>
          <p:cNvPr id="4" name="Rectangle 3">
            <a:extLst>
              <a:ext uri="{FF2B5EF4-FFF2-40B4-BE49-F238E27FC236}">
                <a16:creationId xmlns:a16="http://schemas.microsoft.com/office/drawing/2014/main" id="{409CA5ED-1569-4841-2595-79515FA8AC93}"/>
              </a:ext>
            </a:extLst>
          </p:cNvPr>
          <p:cNvSpPr/>
          <p:nvPr/>
        </p:nvSpPr>
        <p:spPr>
          <a:xfrm>
            <a:off x="304800" y="1090196"/>
            <a:ext cx="11582400" cy="2862322"/>
          </a:xfrm>
          <a:prstGeom prst="rect">
            <a:avLst/>
          </a:prstGeom>
          <a:noFill/>
        </p:spPr>
        <p:txBody>
          <a:bodyPr wrap="square" lIns="91440" tIns="45720" rIns="91440" bIns="45720">
            <a:spAutoFit/>
          </a:bodyPr>
          <a:lstStyle/>
          <a:p>
            <a:r>
              <a:rPr lang="en-US" sz="3600" b="1" cap="none" spc="0" dirty="0">
                <a:ln w="0"/>
                <a:solidFill>
                  <a:schemeClr val="bg1"/>
                </a:solidFill>
                <a:latin typeface="Arial" panose="020B0604020202020204" pitchFamily="34" charset="0"/>
                <a:cs typeface="Arial" panose="020B0604020202020204" pitchFamily="34" charset="0"/>
              </a:rPr>
              <a:t>“The problem we have with the drug problem is we’ve tried to cast it as a war. That is not necessarily fruitful. To just say we want tougher prosecution is a </a:t>
            </a:r>
            <a:r>
              <a:rPr lang="en-US" sz="3600" b="1" dirty="0">
                <a:ln w="0"/>
                <a:solidFill>
                  <a:schemeClr val="bg1"/>
                </a:solidFill>
                <a:latin typeface="Arial" panose="020B0604020202020204" pitchFamily="34" charset="0"/>
                <a:cs typeface="Arial" panose="020B0604020202020204" pitchFamily="34" charset="0"/>
              </a:rPr>
              <a:t>Band-Aid approach.”</a:t>
            </a:r>
          </a:p>
          <a:p>
            <a:r>
              <a:rPr lang="en-US" sz="3600" b="1" dirty="0">
                <a:ln w="0"/>
                <a:solidFill>
                  <a:schemeClr val="bg1"/>
                </a:solidFill>
                <a:latin typeface="Arial" panose="020B0604020202020204" pitchFamily="34" charset="0"/>
                <a:cs typeface="Arial" panose="020B0604020202020204" pitchFamily="34" charset="0"/>
              </a:rPr>
              <a:t>                                              </a:t>
            </a:r>
            <a:r>
              <a:rPr lang="en-US" sz="2400" dirty="0">
                <a:ln w="0"/>
                <a:solidFill>
                  <a:schemeClr val="bg1"/>
                </a:solidFill>
                <a:latin typeface="Arial" panose="020B0604020202020204" pitchFamily="34" charset="0"/>
                <a:cs typeface="Arial" panose="020B0604020202020204" pitchFamily="34" charset="0"/>
              </a:rPr>
              <a:t>Jackson County Legislator Robert </a:t>
            </a:r>
            <a:r>
              <a:rPr lang="en-US" sz="2400" dirty="0" err="1">
                <a:ln w="0"/>
                <a:solidFill>
                  <a:schemeClr val="bg1"/>
                </a:solidFill>
                <a:latin typeface="Arial" panose="020B0604020202020204" pitchFamily="34" charset="0"/>
                <a:cs typeface="Arial" panose="020B0604020202020204" pitchFamily="34" charset="0"/>
              </a:rPr>
              <a:t>Beaird</a:t>
            </a:r>
            <a:endParaRPr lang="en-US" sz="2400" cap="none" spc="0" dirty="0">
              <a:ln w="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1355E5-5FF8-8559-4A66-3A14F5B37875}"/>
              </a:ext>
            </a:extLst>
          </p:cNvPr>
          <p:cNvSpPr/>
          <p:nvPr/>
        </p:nvSpPr>
        <p:spPr>
          <a:xfrm>
            <a:off x="304800" y="4706214"/>
            <a:ext cx="11582400" cy="1754326"/>
          </a:xfrm>
          <a:prstGeom prst="rect">
            <a:avLst/>
          </a:prstGeom>
          <a:noFill/>
        </p:spPr>
        <p:txBody>
          <a:bodyPr wrap="square" lIns="91440" tIns="45720" rIns="91440" bIns="45720">
            <a:spAutoFit/>
          </a:bodyPr>
          <a:lstStyle/>
          <a:p>
            <a:r>
              <a:rPr lang="en-US" sz="3600" b="1" dirty="0">
                <a:ln w="0"/>
                <a:solidFill>
                  <a:schemeClr val="bg1"/>
                </a:solidFill>
                <a:latin typeface="Arial" panose="020B0604020202020204" pitchFamily="34" charset="0"/>
                <a:cs typeface="Arial" panose="020B0604020202020204" pitchFamily="34" charset="0"/>
              </a:rPr>
              <a:t>“The sales tax is a good step… It’s hard to believe that it will be the answer to everything.”</a:t>
            </a:r>
          </a:p>
          <a:p>
            <a:r>
              <a:rPr lang="en-US" sz="3600" b="1" dirty="0">
                <a:ln w="0"/>
                <a:solidFill>
                  <a:schemeClr val="bg1"/>
                </a:solidFill>
                <a:latin typeface="Arial" panose="020B0604020202020204" pitchFamily="34" charset="0"/>
                <a:cs typeface="Arial" panose="020B0604020202020204" pitchFamily="34" charset="0"/>
              </a:rPr>
              <a:t>                                                               </a:t>
            </a:r>
            <a:r>
              <a:rPr lang="en-US" sz="2400" dirty="0">
                <a:ln w="0"/>
                <a:solidFill>
                  <a:schemeClr val="bg1"/>
                </a:solidFill>
                <a:latin typeface="Arial" panose="020B0604020202020204" pitchFamily="34" charset="0"/>
                <a:cs typeface="Arial" panose="020B0604020202020204" pitchFamily="34" charset="0"/>
              </a:rPr>
              <a:t>The Rev. Michael Roach</a:t>
            </a:r>
            <a:endParaRPr lang="en-US" sz="2400" cap="none" spc="0" dirty="0">
              <a:ln w="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8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jacksoncountycombat.com/history</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785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jacksoncountycombat.com/history</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078D8457-A1A0-F865-D63C-148E03F34AD5}"/>
              </a:ext>
            </a:extLst>
          </p:cNvPr>
          <p:cNvSpPr/>
          <p:nvPr/>
        </p:nvSpPr>
        <p:spPr>
          <a:xfrm>
            <a:off x="304800" y="1090196"/>
            <a:ext cx="5273040" cy="4893647"/>
          </a:xfrm>
          <a:prstGeom prst="rect">
            <a:avLst/>
          </a:prstGeom>
          <a:noFill/>
        </p:spPr>
        <p:txBody>
          <a:bodyPr wrap="square" lIns="91440" tIns="45720" rIns="91440" bIns="45720">
            <a:spAutoFit/>
          </a:bodyPr>
          <a:lstStyle/>
          <a:p>
            <a:r>
              <a:rPr lang="en-US" sz="3600" b="1" cap="none" spc="0" dirty="0">
                <a:ln w="0"/>
                <a:solidFill>
                  <a:schemeClr val="bg1"/>
                </a:solidFill>
                <a:latin typeface="Arial" panose="020B0604020202020204" pitchFamily="34" charset="0"/>
                <a:cs typeface="Arial" panose="020B0604020202020204" pitchFamily="34" charset="0"/>
              </a:rPr>
              <a:t>“</a:t>
            </a:r>
            <a:r>
              <a:rPr lang="en-US" sz="4800" b="1" dirty="0">
                <a:solidFill>
                  <a:schemeClr val="bg1"/>
                </a:solidFill>
                <a:latin typeface="Arial" panose="020B0604020202020204" pitchFamily="34" charset="0"/>
                <a:cs typeface="Arial" panose="020B0604020202020204" pitchFamily="34" charset="0"/>
              </a:rPr>
              <a:t>I don’t know that five years in the penitentiary is going to cure either of those ills</a:t>
            </a:r>
            <a:r>
              <a:rPr lang="en-US" sz="3600" b="1" dirty="0">
                <a:ln w="0"/>
                <a:solidFill>
                  <a:schemeClr val="bg1"/>
                </a:solidFill>
                <a:latin typeface="Arial" panose="020B0604020202020204" pitchFamily="34" charset="0"/>
                <a:cs typeface="Arial" panose="020B0604020202020204" pitchFamily="34" charset="0"/>
              </a:rPr>
              <a:t>.”</a:t>
            </a:r>
          </a:p>
          <a:p>
            <a:r>
              <a:rPr lang="en-US" sz="2400" dirty="0">
                <a:ln w="0"/>
                <a:solidFill>
                  <a:schemeClr val="bg1"/>
                </a:solidFill>
                <a:latin typeface="Arial" panose="020B0604020202020204" pitchFamily="34" charset="0"/>
                <a:cs typeface="Arial" panose="020B0604020202020204" pitchFamily="34" charset="0"/>
              </a:rPr>
              <a:t>                 Judge Donald L. Mason</a:t>
            </a:r>
            <a:endParaRPr lang="en-US" sz="2400" cap="none" spc="0" dirty="0">
              <a:ln w="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06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9C08A82D1DC44C81CD8327AA73A46A" ma:contentTypeVersion="6" ma:contentTypeDescription="Create a new document." ma:contentTypeScope="" ma:versionID="aa33ffeca21c917fe46b3423f6325a9b">
  <xsd:schema xmlns:xsd="http://www.w3.org/2001/XMLSchema" xmlns:xs="http://www.w3.org/2001/XMLSchema" xmlns:p="http://schemas.microsoft.com/office/2006/metadata/properties" xmlns:ns3="5079e702-0fd9-4a6e-84ff-ee9f06a453a9" xmlns:ns4="3ac83a60-9b02-4225-8083-741097fb97f9" targetNamespace="http://schemas.microsoft.com/office/2006/metadata/properties" ma:root="true" ma:fieldsID="cd6598ddf02d9319386f0d1af60e518d" ns3:_="" ns4:_="">
    <xsd:import namespace="5079e702-0fd9-4a6e-84ff-ee9f06a453a9"/>
    <xsd:import namespace="3ac83a60-9b02-4225-8083-741097fb97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9e702-0fd9-4a6e-84ff-ee9f06a45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83a60-9b02-4225-8083-741097fb97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E0AC5-CC9C-4213-9C4B-19686B608ADE}">
  <ds:schemaRefs>
    <ds:schemaRef ds:uri="http://schemas.microsoft.com/sharepoint/v3/contenttype/forms"/>
  </ds:schemaRefs>
</ds:datastoreItem>
</file>

<file path=customXml/itemProps2.xml><?xml version="1.0" encoding="utf-8"?>
<ds:datastoreItem xmlns:ds="http://schemas.openxmlformats.org/officeDocument/2006/customXml" ds:itemID="{B0270CF8-F60D-40F8-BA88-47C4CA736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9e702-0fd9-4a6e-84ff-ee9f06a453a9"/>
    <ds:schemaRef ds:uri="3ac83a60-9b02-4225-8083-741097fb9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F0A24A-8EDA-4E38-B3C9-60162858BF7C}">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3ac83a60-9b02-4225-8083-741097fb97f9"/>
    <ds:schemaRef ds:uri="http://schemas.microsoft.com/office/infopath/2007/PartnerControls"/>
    <ds:schemaRef ds:uri="5079e702-0fd9-4a6e-84ff-ee9f06a453a9"/>
    <ds:schemaRef ds:uri="http://purl.org/dc/elements/1.1/"/>
  </ds:schemaRefs>
</ds:datastoreItem>
</file>

<file path=docMetadata/LabelInfo.xml><?xml version="1.0" encoding="utf-8"?>
<clbl:labelList xmlns:clbl="http://schemas.microsoft.com/office/2020/mipLabelMetadata">
  <clbl:label id="{e5a0fc19-9f8a-44f4-b992-c7fb430b6d1f}" enabled="0" method="" siteId="{e5a0fc19-9f8a-44f4-b992-c7fb430b6d1f}" removed="1"/>
</clbl:labelList>
</file>

<file path=docProps/app.xml><?xml version="1.0" encoding="utf-8"?>
<Properties xmlns="http://schemas.openxmlformats.org/officeDocument/2006/extended-properties" xmlns:vt="http://schemas.openxmlformats.org/officeDocument/2006/docPropsVTypes">
  <TotalTime>8446</TotalTime>
  <Words>2469</Words>
  <Application>Microsoft Office PowerPoint</Application>
  <PresentationFormat>Widescreen</PresentationFormat>
  <Paragraphs>128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Loudon</dc:creator>
  <cp:lastModifiedBy>Joseph Loudon</cp:lastModifiedBy>
  <cp:revision>200</cp:revision>
  <cp:lastPrinted>2023-06-16T16:32:42Z</cp:lastPrinted>
  <dcterms:created xsi:type="dcterms:W3CDTF">2018-05-29T17:46:22Z</dcterms:created>
  <dcterms:modified xsi:type="dcterms:W3CDTF">2023-06-27T16:44:24Z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0x0101005F9C08A82D1DC44C81CD8327AA73A46A</vt:lpwstr>
  </property>
</Properties>
</file>