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345" r:id="rId5"/>
    <p:sldId id="346" r:id="rId6"/>
    <p:sldId id="347" r:id="rId7"/>
    <p:sldId id="348" r:id="rId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4003A"/>
    <a:srgbClr val="F39222"/>
    <a:srgbClr val="724287"/>
    <a:srgbClr val="00ACC8"/>
    <a:srgbClr val="C09835"/>
    <a:srgbClr val="5E7216"/>
    <a:srgbClr val="004D74"/>
    <a:srgbClr val="00744E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60312" autoAdjust="0"/>
  </p:normalViewPr>
  <p:slideViewPr>
    <p:cSldViewPr snapToGrid="0">
      <p:cViewPr varScale="1">
        <p:scale>
          <a:sx n="63" d="100"/>
          <a:sy n="63" d="100"/>
        </p:scale>
        <p:origin x="229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902"/>
    </p:cViewPr>
  </p:sorterViewPr>
  <p:notesViewPr>
    <p:cSldViewPr snapToGrid="0">
      <p:cViewPr varScale="1">
        <p:scale>
          <a:sx n="82" d="100"/>
          <a:sy n="82" d="100"/>
        </p:scale>
        <p:origin x="30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EA179BD-7DEE-4286-BA3F-3E88837DDFF1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7D33BCF-B8AF-4C22-8253-6BA507E7B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3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PRESENTED 06/21/23 COMBAT Impact Symposium</a:t>
            </a:r>
            <a:br>
              <a:rPr lang="en-US" sz="1200" b="0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0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PRESENTERS Joe Loudon (COMBAT Communications Administrator) &amp; Shannon Bobo (COMBAT Crime Analyst)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Were at the point, where we want to hear more from you. Ask you questions…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And—again, together—seek answers.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Unfortunately, we can’t discuss all the topics we suggested—and all the important ones that many of you suggested. We hoping for time this afternoon for some open discussion.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We decided to focus on two key issues—one related to COMBAT’s violence prevention mission, the other related to drug abuse prevention.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Now gun violence is, of course, an issue that impacts our country as a whole—our county in particular.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Missouri is home to two of the counties that rank among the top 10 in the nation in terms of gun violence per capita: St. Louis county is No. 1, and Jackson County is also in the top 10.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We aren’t going to now throw a lot of stats at you—and there is a lot of data out there on gun violence.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But there is one stat we’re going to share with you right now that we’d like you keep in mind as we proceed…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33BCF-B8AF-4C22-8253-6BA507E7B8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1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We tend to focus, rightfully so, on homicides. The most serious act of violence.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But in Jackson County, from New Year’s Day 2017 through New Year’s Eve 2022, there were 3,061 non-fatal shootings.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Shootings in which someone was shot but survived. </a:t>
            </a:r>
            <a:r>
              <a:rPr lang="en-US" b="1" dirty="0">
                <a:solidFill>
                  <a:srgbClr val="FF0000"/>
                </a:solidFill>
              </a:rPr>
              <a:t>“Bullet-to-skin” </a:t>
            </a:r>
            <a:r>
              <a:rPr lang="en-US" b="0" dirty="0">
                <a:solidFill>
                  <a:srgbClr val="FF0000"/>
                </a:solidFill>
              </a:rPr>
              <a:t>is the expression you’ll hear used.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My uncle was a Navy corps in World War II, treating wounded Marine. As he told me once, “Personally, I don’t care if you were just grazed in the arm by a bullet… When a bullet has struck you—or even just grazed you—that is a near-death experience.”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And as many of you know those shot once are more likely to be shot again—being shot is rarely a once-in-a-lifetime experience—and they are more likely to later be the victim of a homicide.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And many of the non-fatal survivors may seek to retaliate, resulting in more shootings, more victims.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33BCF-B8AF-4C22-8253-6BA507E7B8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3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Before we start asking you to discuss with those at your tables the question we want to pose, let’s remember one thing.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We want to focus on what we can do.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There are certain things beyond our control.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What happens in the legislative chambers, in Jefferson City and Washington DC, are beyond our control.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Jackson County COMBAT is a taxpayer-supported program, which means we are prohibited from advocating for or against any proposed legislation. As the old expression goes, we can education—not advocate.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Now those of you who aren’t government employees have a little more freedom to speak out…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But for our purposes today, let’s again, focus on what COMBAT—we together—can attempt to do.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In doing research about this topic, searching through Google for </a:t>
            </a:r>
            <a:r>
              <a:rPr lang="en-US" b="1" dirty="0">
                <a:solidFill>
                  <a:srgbClr val="FF0000"/>
                </a:solidFill>
              </a:rPr>
              <a:t>“recommendations to reduce gun violence,” </a:t>
            </a:r>
            <a:r>
              <a:rPr lang="en-US" b="0" dirty="0">
                <a:solidFill>
                  <a:srgbClr val="FF0000"/>
                </a:solidFill>
              </a:rPr>
              <a:t>almost all the recommendations required passing new laws.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So trying to develop a question that did not go into the realm of </a:t>
            </a:r>
            <a:r>
              <a:rPr lang="en-US" b="1" dirty="0">
                <a:solidFill>
                  <a:srgbClr val="FF0000"/>
                </a:solidFill>
              </a:rPr>
              <a:t>“out of our control” </a:t>
            </a:r>
            <a:r>
              <a:rPr lang="en-US" b="0" dirty="0">
                <a:solidFill>
                  <a:srgbClr val="FF0000"/>
                </a:solidFill>
              </a:rPr>
              <a:t>has not been easy.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33BCF-B8AF-4C22-8253-6BA507E7B81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2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So, let’s ask of you a simple question—that may be difficult to answer.</a:t>
            </a:r>
            <a:br>
              <a:rPr lang="en-US" b="0" dirty="0">
                <a:solidFill>
                  <a:srgbClr val="FF0000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What can we do together—that is IN OUR CONTROL—to reduce gun violence in our community?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33BCF-B8AF-4C22-8253-6BA507E7B81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9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B1CB-BB95-4D97-AF35-D838B7C52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0B8E5-5B51-4E0D-8771-DEF1BFF7B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C2A73-70B7-4837-B667-C7109E92B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4F2-7BB1-43C4-82E6-589C61A17C0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DEB22-C13C-45BC-8812-40D1EA1F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BFB31-6E25-4CDD-951E-A5DC1C5D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05B-A475-4C1E-90E8-D93AD8704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1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0221-423D-48DD-AC06-6D9ADF7B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729139-BE22-4E1A-9BBA-982101796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C1938-4109-4869-9346-B4BE6FAA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4F2-7BB1-43C4-82E6-589C61A17C0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FB8A2-BAD9-4269-99A9-131D2223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19871-94D2-4365-81A3-C88B8328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05B-A475-4C1E-90E8-D93AD8704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9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C7009-52F9-4FA7-9C45-358C6929E8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FA98C-C99B-47AD-965E-F0572FD57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DC9FF-9052-41C1-B3FB-16A3B99C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4F2-7BB1-43C4-82E6-589C61A17C0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AAF63-A99D-4797-B19F-9D88B3B05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604EF-1DB2-472A-BA0B-ACB241BE7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05B-A475-4C1E-90E8-D93AD8704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9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60D9B-75B1-41F7-97D0-C6AAC977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19561-B3C0-4E0E-9D74-D8DAB0834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31F5A-4EB3-47EF-A005-D79F7476E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4F2-7BB1-43C4-82E6-589C61A17C0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5980D-4AA9-49BA-B80B-3F337FDD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FD661-06DC-43EB-8BD9-FB10069B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05B-A475-4C1E-90E8-D93AD8704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5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DDC3B-C542-4AA2-B5EB-6682DEE1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B8509-A410-4C46-B313-2B9CFBC4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4F897-038B-495C-A0EA-8E4A5B8F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4F2-7BB1-43C4-82E6-589C61A17C0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2D130-9366-4304-9254-090B9049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611FB-ECF0-4E95-B652-8B5B2260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05B-A475-4C1E-90E8-D93AD8704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5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E07E-35A6-4DEF-A95E-98C72F11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8714-0828-44E8-B965-2B322DD8B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2C142-879C-439B-A13D-8A9E08B5B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B8FD7-9F98-4D2A-B573-509069B1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4F2-7BB1-43C4-82E6-589C61A17C0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BFEE2-120B-48FA-9486-5E0380CE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EF885-1A4F-4067-ADBF-A6228DF9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05B-A475-4C1E-90E8-D93AD8704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3FFD-FEF4-43C7-82F4-1056942F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838BF-E878-4AA2-B8E5-4B43F551F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FF79F-C036-4E99-A065-9B48CE12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8C175-68FD-4F6B-BE79-755B23715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6C530-8048-4B84-A695-F254D7815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31A511-BE57-4418-BAC9-C84EC105E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4F2-7BB1-43C4-82E6-589C61A17C0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CEDCD4-C5A8-4A6C-A026-65C1AE83C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FB943-CC32-4D84-B30A-C5FA144F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05B-A475-4C1E-90E8-D93AD8704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6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350CF-8BAC-4D55-A302-D950C98B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462F8-288E-4E75-9F24-F3A4ED96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4F2-7BB1-43C4-82E6-589C61A17C0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5DD09-AD50-48F2-A600-9C867533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92DDF-0260-4C8F-9C43-B56BB048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05B-A475-4C1E-90E8-D93AD8704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9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E4B34-8180-41EE-B101-BACD0EA0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4F2-7BB1-43C4-82E6-589C61A17C0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9EBFD-E61C-4775-AD98-D243AEAB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1D880-E274-437F-8438-31DB7574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05B-A475-4C1E-90E8-D93AD8704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7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471E-9172-4358-9318-B1D9FA38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84820-DE1B-4690-A81A-075931C69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2DE89-3EDB-4E7B-8EE4-1C4F85359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A51F4-D77B-4811-A43A-FBC23F1D2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4F2-7BB1-43C4-82E6-589C61A17C0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4264B-B7C2-4117-8977-EFBFAFC3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47CDB-FEF9-4E31-89DF-37068E07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05B-A475-4C1E-90E8-D93AD8704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1EE0-634E-4B97-8553-71360937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862C63-F162-48EA-9145-B98061F03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094F8-B7DA-4110-8F75-4EDCD3767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408B6-963A-4D32-9B98-A6F6D3A7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4F2-7BB1-43C4-82E6-589C61A17C0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73402-C528-49AB-A0E0-73ADD334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853A7-5F13-489A-B72D-9966D5C8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05B-A475-4C1E-90E8-D93AD8704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10764-5365-4EC2-8B26-33031BDD4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64883-2348-41A8-8689-6763CD05A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916FC-8AB8-4158-8869-D3666D388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E4F2-7BB1-43C4-82E6-589C61A17C0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0ADB-5C05-4AE3-9DE8-BB4EB6955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C0AA3-6008-483E-A051-45375BFFD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1805B-A475-4C1E-90E8-D93AD8704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6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829AF2-EF1A-4F5E-85D3-7E67218CB43A}"/>
              </a:ext>
            </a:extLst>
          </p:cNvPr>
          <p:cNvSpPr/>
          <p:nvPr/>
        </p:nvSpPr>
        <p:spPr>
          <a:xfrm>
            <a:off x="2826328" y="98566"/>
            <a:ext cx="92731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jacksoncountycombat.com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22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829AF2-EF1A-4F5E-85D3-7E67218CB43A}"/>
              </a:ext>
            </a:extLst>
          </p:cNvPr>
          <p:cNvSpPr/>
          <p:nvPr/>
        </p:nvSpPr>
        <p:spPr>
          <a:xfrm>
            <a:off x="2826328" y="98566"/>
            <a:ext cx="92731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jacksoncountycombat.com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59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829AF2-EF1A-4F5E-85D3-7E67218CB43A}"/>
              </a:ext>
            </a:extLst>
          </p:cNvPr>
          <p:cNvSpPr/>
          <p:nvPr/>
        </p:nvSpPr>
        <p:spPr>
          <a:xfrm>
            <a:off x="2826328" y="98566"/>
            <a:ext cx="92731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jacksoncountycombat.com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16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829AF2-EF1A-4F5E-85D3-7E67218CB43A}"/>
              </a:ext>
            </a:extLst>
          </p:cNvPr>
          <p:cNvSpPr/>
          <p:nvPr/>
        </p:nvSpPr>
        <p:spPr>
          <a:xfrm>
            <a:off x="2826328" y="98566"/>
            <a:ext cx="92731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jacksoncountycombat.com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7F2818E-AD3E-06C4-1B28-3ACD72C7A802}"/>
              </a:ext>
            </a:extLst>
          </p:cNvPr>
          <p:cNvSpPr txBox="1">
            <a:spLocks/>
          </p:cNvSpPr>
          <p:nvPr/>
        </p:nvSpPr>
        <p:spPr>
          <a:xfrm>
            <a:off x="106680" y="807720"/>
            <a:ext cx="11826240" cy="3078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>
              <a:lnSpc>
                <a:spcPct val="150000"/>
              </a:lnSpc>
              <a:spcAft>
                <a:spcPts val="600"/>
              </a:spcAft>
            </a:pPr>
            <a:r>
              <a:rPr lang="en-US" sz="6000" b="1" dirty="0">
                <a:solidFill>
                  <a:srgbClr val="E4003A"/>
                </a:solidFill>
                <a:effectLst>
                  <a:outerShdw blurRad="38100" dist="381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more can we do—that is IN OUR CONTROL—to reduce gun violence in our                    </a:t>
            </a:r>
            <a:br>
              <a:rPr lang="en-US" sz="6000" b="1" dirty="0">
                <a:solidFill>
                  <a:srgbClr val="E4003A"/>
                </a:solidFill>
                <a:effectLst>
                  <a:outerShdw blurRad="38100" dist="381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solidFill>
                  <a:srgbClr val="E4003A"/>
                </a:solidFill>
                <a:effectLst>
                  <a:outerShdw blurRad="38100" dist="381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community? </a:t>
            </a:r>
            <a:endParaRPr lang="en-US" sz="6000" b="1" dirty="0">
              <a:effectLst>
                <a:outerShdw blurRad="38100" dist="38100" dir="5400000" algn="ctr" rotWithShape="0">
                  <a:schemeClr val="tx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45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9C08A82D1DC44C81CD8327AA73A46A" ma:contentTypeVersion="6" ma:contentTypeDescription="Create a new document." ma:contentTypeScope="" ma:versionID="aa33ffeca21c917fe46b3423f6325a9b">
  <xsd:schema xmlns:xsd="http://www.w3.org/2001/XMLSchema" xmlns:xs="http://www.w3.org/2001/XMLSchema" xmlns:p="http://schemas.microsoft.com/office/2006/metadata/properties" xmlns:ns3="5079e702-0fd9-4a6e-84ff-ee9f06a453a9" xmlns:ns4="3ac83a60-9b02-4225-8083-741097fb97f9" targetNamespace="http://schemas.microsoft.com/office/2006/metadata/properties" ma:root="true" ma:fieldsID="cd6598ddf02d9319386f0d1af60e518d" ns3:_="" ns4:_="">
    <xsd:import namespace="5079e702-0fd9-4a6e-84ff-ee9f06a453a9"/>
    <xsd:import namespace="3ac83a60-9b02-4225-8083-741097fb97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9e702-0fd9-4a6e-84ff-ee9f06a45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83a60-9b02-4225-8083-741097fb97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270CF8-F60D-40F8-BA88-47C4CA736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79e702-0fd9-4a6e-84ff-ee9f06a453a9"/>
    <ds:schemaRef ds:uri="3ac83a60-9b02-4225-8083-741097fb97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FE0AC5-CC9C-4213-9C4B-19686B608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F0A24A-8EDA-4E38-B3C9-60162858BF7C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3ac83a60-9b02-4225-8083-741097fb97f9"/>
    <ds:schemaRef ds:uri="http://schemas.microsoft.com/office/infopath/2007/PartnerControls"/>
    <ds:schemaRef ds:uri="5079e702-0fd9-4a6e-84ff-ee9f06a453a9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e5a0fc19-9f8a-44f4-b992-c7fb430b6d1f}" enabled="0" method="" siteId="{e5a0fc19-9f8a-44f4-b992-c7fb430b6d1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8445</TotalTime>
  <Words>681</Words>
  <Application>Microsoft Office PowerPoint</Application>
  <PresentationFormat>Widescreen</PresentationFormat>
  <Paragraphs>37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Loudon</dc:creator>
  <cp:lastModifiedBy>Joseph Loudon</cp:lastModifiedBy>
  <cp:revision>200</cp:revision>
  <cp:lastPrinted>2023-06-16T16:32:42Z</cp:lastPrinted>
  <dcterms:created xsi:type="dcterms:W3CDTF">2018-05-29T17:46:22Z</dcterms:created>
  <dcterms:modified xsi:type="dcterms:W3CDTF">2023-06-27T16:46:08Z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0x0101005F9C08A82D1DC44C81CD8327AA73A46A</vt:lpwstr>
  </property>
</Properties>
</file>