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349" r:id="rId5"/>
    <p:sldId id="350" r:id="rId6"/>
    <p:sldId id="351" r:id="rId7"/>
    <p:sldId id="354" r:id="rId8"/>
    <p:sldId id="353" r:id="rId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4003A"/>
    <a:srgbClr val="F39222"/>
    <a:srgbClr val="724287"/>
    <a:srgbClr val="00ACC8"/>
    <a:srgbClr val="C09835"/>
    <a:srgbClr val="5E7216"/>
    <a:srgbClr val="004D74"/>
    <a:srgbClr val="00744E"/>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60312" autoAdjust="0"/>
  </p:normalViewPr>
  <p:slideViewPr>
    <p:cSldViewPr snapToGrid="0">
      <p:cViewPr varScale="1">
        <p:scale>
          <a:sx n="63" d="100"/>
          <a:sy n="63" d="100"/>
        </p:scale>
        <p:origin x="2298"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902"/>
    </p:cViewPr>
  </p:sorterViewPr>
  <p:notesViewPr>
    <p:cSldViewPr snapToGrid="0">
      <p:cViewPr varScale="1">
        <p:scale>
          <a:sx n="82" d="100"/>
          <a:sy n="82" d="100"/>
        </p:scale>
        <p:origin x="30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EA179BD-7DEE-4286-BA3F-3E88837DDFF1}" type="datetimeFigureOut">
              <a:rPr lang="en-US" smtClean="0"/>
              <a:t>6/27/2023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7D33BCF-B8AF-4C22-8253-6BA507E7B812}" type="slidenum">
              <a:rPr lang="en-US" smtClean="0"/>
              <a:t>‹#›</a:t>
            </a:fld>
            <a:endParaRPr lang="en-US" dirty="0"/>
          </a:p>
        </p:txBody>
      </p:sp>
    </p:spTree>
    <p:extLst>
      <p:ext uri="{BB962C8B-B14F-4D97-AF65-F5344CB8AC3E}">
        <p14:creationId xmlns:p14="http://schemas.microsoft.com/office/powerpoint/2010/main" val="331583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baseline="0" dirty="0">
                <a:solidFill>
                  <a:srgbClr val="000000"/>
                </a:solidFill>
                <a:effectLst/>
                <a:latin typeface="Arial" panose="020B0604020202020204" pitchFamily="34" charset="0"/>
                <a:cs typeface="Arial" panose="020B0604020202020204" pitchFamily="34" charset="0"/>
              </a:rPr>
              <a:t>PRESENTED 06/21/23 COMBAT Impact Symposium</a:t>
            </a:r>
            <a:br>
              <a:rPr lang="en-US" sz="1200" b="0" i="0" baseline="0" dirty="0">
                <a:solidFill>
                  <a:srgbClr val="000000"/>
                </a:solidFill>
                <a:effectLst/>
                <a:latin typeface="Arial" panose="020B0604020202020204" pitchFamily="34" charset="0"/>
                <a:cs typeface="Arial" panose="020B0604020202020204" pitchFamily="34" charset="0"/>
              </a:rPr>
            </a:br>
            <a:r>
              <a:rPr lang="en-US" sz="1200" b="0" i="0" baseline="0" dirty="0">
                <a:solidFill>
                  <a:srgbClr val="000000"/>
                </a:solidFill>
                <a:effectLst/>
                <a:latin typeface="Arial" panose="020B0604020202020204" pitchFamily="34" charset="0"/>
                <a:cs typeface="Arial" panose="020B0604020202020204" pitchFamily="34" charset="0"/>
              </a:rPr>
              <a:t>PRESENTERS Joe Loudon (COMBAT Communications Administrator) &amp; Shannon Bobo (COMBAT Crime Analyst)</a:t>
            </a:r>
            <a:br>
              <a:rPr lang="en-US" sz="1200" b="0" i="0" baseline="0" dirty="0">
                <a:solidFill>
                  <a:srgbClr val="000000"/>
                </a:solidFill>
                <a:effectLst/>
                <a:latin typeface="Arial" panose="020B0604020202020204" pitchFamily="34" charset="0"/>
                <a:cs typeface="Arial" panose="020B0604020202020204" pitchFamily="34" charset="0"/>
              </a:rPr>
            </a:br>
            <a:endParaRPr lang="en-US" b="0" dirty="0">
              <a:solidFill>
                <a:srgbClr val="FF0000"/>
              </a:solidFill>
            </a:endParaRPr>
          </a:p>
          <a:p>
            <a:pPr marL="173422" indent="-173422">
              <a:buFont typeface="Arial" panose="020B0604020202020204" pitchFamily="34" charset="0"/>
              <a:buChar char="•"/>
            </a:pPr>
            <a:r>
              <a:rPr lang="en-US" b="0" dirty="0">
                <a:solidFill>
                  <a:srgbClr val="FF0000"/>
                </a:solidFill>
              </a:rPr>
              <a:t>It was more than a year ago that Dr. Kelvin Walls, who serves on the COMBAT Commission, was asked about fentanyl and the risk it poses. His response was pretty blunt: </a:t>
            </a:r>
            <a:r>
              <a:rPr lang="en-US" b="1" dirty="0">
                <a:solidFill>
                  <a:srgbClr val="FF0000"/>
                </a:solidFill>
              </a:rPr>
              <a:t>“If you can see it, it can kill you.”</a:t>
            </a:r>
            <a:br>
              <a:rPr lang="en-US" b="0" dirty="0">
                <a:solidFill>
                  <a:srgbClr val="FF0000"/>
                </a:solidFill>
              </a:rPr>
            </a:br>
            <a:endParaRPr lang="en-US" b="0" dirty="0">
              <a:solidFill>
                <a:srgbClr val="FF0000"/>
              </a:solidFill>
            </a:endParaRPr>
          </a:p>
          <a:p>
            <a:pPr marL="173422" indent="-173422">
              <a:buFont typeface="Arial" panose="020B0604020202020204" pitchFamily="34" charset="0"/>
              <a:buChar char="•"/>
            </a:pPr>
            <a:r>
              <a:rPr lang="en-US" b="1" dirty="0">
                <a:solidFill>
                  <a:srgbClr val="FF0000"/>
                </a:solidFill>
              </a:rPr>
              <a:t>Just two milligrams of fentanyl—0.00007 ounces—can be a lethal dose. </a:t>
            </a:r>
            <a:r>
              <a:rPr lang="en-US" b="0" dirty="0">
                <a:solidFill>
                  <a:srgbClr val="FF0000"/>
                </a:solidFill>
              </a:rPr>
              <a:t>That’s about one-sixth the weight of a typical housefly.</a:t>
            </a:r>
            <a:br>
              <a:rPr lang="en-US" b="0" dirty="0">
                <a:solidFill>
                  <a:srgbClr val="FF0000"/>
                </a:solidFill>
              </a:rPr>
            </a:br>
            <a:endParaRPr lang="en-US" b="0" dirty="0">
              <a:solidFill>
                <a:srgbClr val="FF0000"/>
              </a:solidFill>
            </a:endParaRPr>
          </a:p>
          <a:p>
            <a:pPr marL="173422" indent="-173422">
              <a:buFont typeface="Arial" panose="020B0604020202020204" pitchFamily="34" charset="0"/>
              <a:buChar char="•"/>
            </a:pPr>
            <a:r>
              <a:rPr lang="en-US" b="0" dirty="0">
                <a:solidFill>
                  <a:srgbClr val="FF0000"/>
                </a:solidFill>
              </a:rPr>
              <a:t>And tragically fentanyl has become more and more common. With drug dealers mixing it with meth, cocaine, heroin…</a:t>
            </a:r>
            <a:br>
              <a:rPr lang="en-US" b="0" dirty="0">
                <a:solidFill>
                  <a:srgbClr val="FF0000"/>
                </a:solidFill>
              </a:rPr>
            </a:br>
            <a:endParaRPr lang="en-US" b="0" dirty="0">
              <a:solidFill>
                <a:srgbClr val="FF0000"/>
              </a:solidFill>
            </a:endParaRPr>
          </a:p>
          <a:p>
            <a:pPr marL="173422" indent="-173422">
              <a:buFont typeface="Arial" panose="020B0604020202020204" pitchFamily="34" charset="0"/>
              <a:buChar char="•"/>
            </a:pPr>
            <a:r>
              <a:rPr lang="en-US" b="0" dirty="0">
                <a:solidFill>
                  <a:srgbClr val="FF0000"/>
                </a:solidFill>
              </a:rPr>
              <a:t>And to make their counterfeit pills.</a:t>
            </a:r>
            <a:br>
              <a:rPr lang="en-US" b="0" dirty="0">
                <a:solidFill>
                  <a:srgbClr val="FF0000"/>
                </a:solidFill>
              </a:rPr>
            </a:br>
            <a:endParaRPr lang="en-US" b="0" dirty="0">
              <a:solidFill>
                <a:srgbClr val="FF0000"/>
              </a:solidFill>
            </a:endParaRPr>
          </a:p>
          <a:p>
            <a:pPr marL="173422" indent="-173422">
              <a:buFont typeface="Arial" panose="020B0604020202020204" pitchFamily="34" charset="0"/>
              <a:buChar char="•"/>
            </a:pPr>
            <a:r>
              <a:rPr lang="en-US" b="0" dirty="0">
                <a:solidFill>
                  <a:srgbClr val="FF0000"/>
                </a:solidFill>
              </a:rPr>
              <a:t>Fentanyl is, without question, one of… probably THE leading cause of overdose deaths increasing at an even more alarming rate over the last five years.</a:t>
            </a:r>
            <a:br>
              <a:rPr lang="en-US" b="0" dirty="0">
                <a:solidFill>
                  <a:srgbClr val="FF0000"/>
                </a:solidFill>
              </a:rPr>
            </a:br>
            <a:endParaRPr lang="en-US" b="0" dirty="0">
              <a:solidFill>
                <a:srgbClr val="FF0000"/>
              </a:solidFill>
            </a:endParaRPr>
          </a:p>
          <a:p>
            <a:pPr marL="173422" indent="-173422">
              <a:buFont typeface="Arial" panose="020B0604020202020204" pitchFamily="34" charset="0"/>
              <a:buChar char="•"/>
            </a:pPr>
            <a:r>
              <a:rPr lang="en-US" b="0" dirty="0">
                <a:solidFill>
                  <a:srgbClr val="FF0000"/>
                </a:solidFill>
              </a:rPr>
              <a:t>It should be noted that many of these overdoses have essentially been poisonings because the person taking the counterfeit pill may have only thought they were taking an Oxy pill.</a:t>
            </a:r>
            <a:br>
              <a:rPr lang="en-US" b="0" dirty="0">
                <a:solidFill>
                  <a:srgbClr val="FF0000"/>
                </a:solidFill>
              </a:rPr>
            </a:br>
            <a:endParaRPr lang="en-US" b="0" dirty="0">
              <a:solidFill>
                <a:srgbClr val="FF0000"/>
              </a:solidFill>
            </a:endParaRPr>
          </a:p>
          <a:p>
            <a:pPr marL="173422" indent="-173422">
              <a:buFont typeface="Arial" panose="020B0604020202020204" pitchFamily="34" charset="0"/>
              <a:buChar char="•"/>
            </a:pPr>
            <a:r>
              <a:rPr lang="en-US" b="0" dirty="0">
                <a:solidFill>
                  <a:srgbClr val="FF0000"/>
                </a:solidFill>
              </a:rPr>
              <a:t>That being said, dealers have also created a demand for fentanyl. Those suffering from a substance abuse addiction now find themselves dependent on fentanyl’s extreme potency. They’re asking the dealers, “Does this have fentanyl in it?”</a:t>
            </a:r>
          </a:p>
        </p:txBody>
      </p:sp>
      <p:sp>
        <p:nvSpPr>
          <p:cNvPr id="4" name="Slide Number Placeholder 3"/>
          <p:cNvSpPr>
            <a:spLocks noGrp="1"/>
          </p:cNvSpPr>
          <p:nvPr>
            <p:ph type="sldNum" sz="quarter" idx="5"/>
          </p:nvPr>
        </p:nvSpPr>
        <p:spPr/>
        <p:txBody>
          <a:bodyPr/>
          <a:lstStyle/>
          <a:p>
            <a:fld id="{57D33BCF-B8AF-4C22-8253-6BA507E7B812}" type="slidenum">
              <a:rPr lang="en-US" smtClean="0"/>
              <a:t>1</a:t>
            </a:fld>
            <a:endParaRPr lang="en-US" dirty="0"/>
          </a:p>
        </p:txBody>
      </p:sp>
    </p:spTree>
    <p:extLst>
      <p:ext uri="{BB962C8B-B14F-4D97-AF65-F5344CB8AC3E}">
        <p14:creationId xmlns:p14="http://schemas.microsoft.com/office/powerpoint/2010/main" val="4326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b="0" dirty="0">
                <a:solidFill>
                  <a:srgbClr val="FF0000"/>
                </a:solidFill>
              </a:rPr>
              <a:t>Just consider this… when you wonder how much fentanyl is being used.</a:t>
            </a:r>
            <a:br>
              <a:rPr lang="en-US" b="0" dirty="0">
                <a:solidFill>
                  <a:srgbClr val="FF0000"/>
                </a:solidFill>
              </a:rPr>
            </a:br>
            <a:endParaRPr lang="en-US" b="0" dirty="0">
              <a:solidFill>
                <a:srgbClr val="FF0000"/>
              </a:solidFill>
            </a:endParaRPr>
          </a:p>
          <a:p>
            <a:pPr marL="173422" indent="-173422">
              <a:buFont typeface="Arial" panose="020B0604020202020204" pitchFamily="34" charset="0"/>
              <a:buChar char="•"/>
            </a:pPr>
            <a:r>
              <a:rPr lang="en-US" b="0" dirty="0">
                <a:solidFill>
                  <a:srgbClr val="FF0000"/>
                </a:solidFill>
              </a:rPr>
              <a:t>In just one investigation in 2022, the COMBAT-funded Jackson County Drug Task seized 22 pounds of Fentanyl.</a:t>
            </a:r>
            <a:br>
              <a:rPr lang="en-US" b="0" dirty="0">
                <a:solidFill>
                  <a:srgbClr val="FF0000"/>
                </a:solidFill>
              </a:rPr>
            </a:br>
            <a:endParaRPr lang="en-US" b="0" dirty="0">
              <a:solidFill>
                <a:srgbClr val="FF0000"/>
              </a:solidFill>
            </a:endParaRPr>
          </a:p>
          <a:p>
            <a:pPr marL="173422" indent="-173422">
              <a:buFont typeface="Arial" panose="020B0604020202020204" pitchFamily="34" charset="0"/>
              <a:buChar char="•"/>
            </a:pPr>
            <a:r>
              <a:rPr lang="en-US" b="0" dirty="0">
                <a:solidFill>
                  <a:srgbClr val="FF0000"/>
                </a:solidFill>
              </a:rPr>
              <a:t>And remember it only takes </a:t>
            </a:r>
            <a:r>
              <a:rPr lang="en-US" b="1" dirty="0">
                <a:solidFill>
                  <a:srgbClr val="FF0000"/>
                </a:solidFill>
              </a:rPr>
              <a:t>0.00007 ounces </a:t>
            </a:r>
            <a:r>
              <a:rPr lang="en-US" b="0" dirty="0">
                <a:solidFill>
                  <a:srgbClr val="FF0000"/>
                </a:solidFill>
              </a:rPr>
              <a:t>to be lethal.</a:t>
            </a:r>
            <a:br>
              <a:rPr lang="en-US" b="0" dirty="0">
                <a:solidFill>
                  <a:srgbClr val="FF0000"/>
                </a:solidFill>
              </a:rPr>
            </a:br>
            <a:endParaRPr lang="en-US" b="0" dirty="0">
              <a:solidFill>
                <a:srgbClr val="FF0000"/>
              </a:solidFill>
            </a:endParaRPr>
          </a:p>
          <a:p>
            <a:pPr marL="173422" indent="-173422">
              <a:buFont typeface="Arial" panose="020B0604020202020204" pitchFamily="34" charset="0"/>
              <a:buChar char="•"/>
            </a:pPr>
            <a:r>
              <a:rPr lang="en-US" b="0" dirty="0">
                <a:solidFill>
                  <a:srgbClr val="FF0000"/>
                </a:solidFill>
              </a:rPr>
              <a:t>As I’ve told our Drug Task Force officer-in-charge, </a:t>
            </a:r>
            <a:r>
              <a:rPr lang="en-US" b="1" dirty="0">
                <a:solidFill>
                  <a:srgbClr val="FF0000"/>
                </a:solidFill>
              </a:rPr>
              <a:t>“You are in the prevention business.”</a:t>
            </a:r>
            <a:br>
              <a:rPr lang="en-US" b="0" dirty="0">
                <a:solidFill>
                  <a:srgbClr val="FF0000"/>
                </a:solidFill>
              </a:rPr>
            </a:br>
            <a:endParaRPr lang="en-US" b="0" dirty="0">
              <a:solidFill>
                <a:srgbClr val="FF0000"/>
              </a:solidFill>
            </a:endParaRPr>
          </a:p>
          <a:p>
            <a:pPr marL="173422" indent="-173422">
              <a:buFont typeface="Arial" panose="020B0604020202020204" pitchFamily="34" charset="0"/>
              <a:buChar char="•"/>
            </a:pPr>
            <a:r>
              <a:rPr lang="en-US" b="0" dirty="0">
                <a:solidFill>
                  <a:srgbClr val="FF0000"/>
                </a:solidFill>
              </a:rPr>
              <a:t>In this case—one case—preventing enough fentanyl for approximately 5 million lethal doses from being put in drugs that would have been sold in our community.</a:t>
            </a:r>
            <a:br>
              <a:rPr lang="en-US" b="0" dirty="0">
                <a:solidFill>
                  <a:srgbClr val="FF0000"/>
                </a:solidFill>
              </a:rPr>
            </a:br>
            <a:endParaRPr lang="en-US" b="0" dirty="0">
              <a:solidFill>
                <a:srgbClr val="FF0000"/>
              </a:solidFill>
            </a:endParaRPr>
          </a:p>
          <a:p>
            <a:pPr marL="173422" indent="-173422">
              <a:buFont typeface="Arial" panose="020B0604020202020204" pitchFamily="34" charset="0"/>
              <a:buChar char="•"/>
            </a:pPr>
            <a:r>
              <a:rPr lang="en-US" b="0" dirty="0">
                <a:solidFill>
                  <a:srgbClr val="FF0000"/>
                </a:solidFill>
              </a:rPr>
              <a:t>Do the math? 5 million lethal doses… How many people live in our community—in the Greater Kansas City metropolitan area?</a:t>
            </a:r>
          </a:p>
        </p:txBody>
      </p:sp>
      <p:sp>
        <p:nvSpPr>
          <p:cNvPr id="4" name="Slide Number Placeholder 3"/>
          <p:cNvSpPr>
            <a:spLocks noGrp="1"/>
          </p:cNvSpPr>
          <p:nvPr>
            <p:ph type="sldNum" sz="quarter" idx="5"/>
          </p:nvPr>
        </p:nvSpPr>
        <p:spPr/>
        <p:txBody>
          <a:bodyPr/>
          <a:lstStyle/>
          <a:p>
            <a:fld id="{57D33BCF-B8AF-4C22-8253-6BA507E7B812}" type="slidenum">
              <a:rPr lang="en-US" smtClean="0"/>
              <a:t>2</a:t>
            </a:fld>
            <a:endParaRPr lang="en-US" dirty="0"/>
          </a:p>
        </p:txBody>
      </p:sp>
    </p:spTree>
    <p:extLst>
      <p:ext uri="{BB962C8B-B14F-4D97-AF65-F5344CB8AC3E}">
        <p14:creationId xmlns:p14="http://schemas.microsoft.com/office/powerpoint/2010/main" val="95997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b="0" dirty="0">
                <a:solidFill>
                  <a:srgbClr val="FF0000"/>
                </a:solidFill>
              </a:rPr>
              <a:t>Of course, with drug dealers, there is no quality control.</a:t>
            </a:r>
            <a:br>
              <a:rPr lang="en-US" b="0" dirty="0">
                <a:solidFill>
                  <a:srgbClr val="FF0000"/>
                </a:solidFill>
              </a:rPr>
            </a:br>
            <a:endParaRPr lang="en-US" b="0" dirty="0">
              <a:solidFill>
                <a:srgbClr val="FF0000"/>
              </a:solidFill>
            </a:endParaRPr>
          </a:p>
          <a:p>
            <a:pPr marL="173422" indent="-173422">
              <a:buFont typeface="Arial" panose="020B0604020202020204" pitchFamily="34" charset="0"/>
              <a:buChar char="•"/>
            </a:pPr>
            <a:r>
              <a:rPr lang="en-US" b="0" dirty="0">
                <a:solidFill>
                  <a:srgbClr val="FF0000"/>
                </a:solidFill>
              </a:rPr>
              <a:t>According to the Drug Enforcement Agency—and I did a double-take when I read this—of the counterfeit pills, laced with fentanyl, that the DEA lab test in 2022: </a:t>
            </a:r>
            <a:r>
              <a:rPr lang="en-US" b="1" dirty="0">
                <a:solidFill>
                  <a:srgbClr val="FF0000"/>
                </a:solidFill>
              </a:rPr>
              <a:t>Six in 10… 60%... had more than two milligrams of fentanyl.</a:t>
            </a:r>
            <a:br>
              <a:rPr lang="en-US" b="1" dirty="0">
                <a:solidFill>
                  <a:srgbClr val="FF0000"/>
                </a:solidFill>
              </a:rPr>
            </a:br>
            <a:endParaRPr lang="en-US" b="1" dirty="0">
              <a:solidFill>
                <a:srgbClr val="FF0000"/>
              </a:solidFill>
            </a:endParaRPr>
          </a:p>
          <a:p>
            <a:pPr marL="173422" indent="-173422">
              <a:buFont typeface="Arial" panose="020B0604020202020204" pitchFamily="34" charset="0"/>
              <a:buChar char="•"/>
            </a:pPr>
            <a:r>
              <a:rPr lang="en-US" b="0" dirty="0">
                <a:solidFill>
                  <a:srgbClr val="FF0000"/>
                </a:solidFill>
              </a:rPr>
              <a:t>Pills with as much five milligrams of fentanyl have been confiscated—more than double a lethal dose.</a:t>
            </a:r>
          </a:p>
        </p:txBody>
      </p:sp>
      <p:sp>
        <p:nvSpPr>
          <p:cNvPr id="4" name="Slide Number Placeholder 3"/>
          <p:cNvSpPr>
            <a:spLocks noGrp="1"/>
          </p:cNvSpPr>
          <p:nvPr>
            <p:ph type="sldNum" sz="quarter" idx="5"/>
          </p:nvPr>
        </p:nvSpPr>
        <p:spPr/>
        <p:txBody>
          <a:bodyPr/>
          <a:lstStyle/>
          <a:p>
            <a:fld id="{57D33BCF-B8AF-4C22-8253-6BA507E7B812}" type="slidenum">
              <a:rPr lang="en-US" smtClean="0"/>
              <a:t>3</a:t>
            </a:fld>
            <a:endParaRPr lang="en-US" dirty="0"/>
          </a:p>
        </p:txBody>
      </p:sp>
    </p:spTree>
    <p:extLst>
      <p:ext uri="{BB962C8B-B14F-4D97-AF65-F5344CB8AC3E}">
        <p14:creationId xmlns:p14="http://schemas.microsoft.com/office/powerpoint/2010/main" val="300212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b="0" dirty="0">
                <a:solidFill>
                  <a:srgbClr val="FF0000"/>
                </a:solidFill>
              </a:rPr>
              <a:t>According to the Centers for Disease Control &amp; Prevention, </a:t>
            </a:r>
            <a:r>
              <a:rPr lang="en-US" b="1" dirty="0">
                <a:solidFill>
                  <a:srgbClr val="FF0000"/>
                </a:solidFill>
              </a:rPr>
              <a:t>66% of overdose deaths in the United States can be traced to synthetic opioids—like fentanyl.</a:t>
            </a:r>
            <a:br>
              <a:rPr lang="en-US" b="1" dirty="0">
                <a:solidFill>
                  <a:srgbClr val="FF0000"/>
                </a:solidFill>
              </a:rPr>
            </a:br>
            <a:endParaRPr lang="en-US" b="1" dirty="0">
              <a:solidFill>
                <a:srgbClr val="FF0000"/>
              </a:solidFill>
            </a:endParaRPr>
          </a:p>
          <a:p>
            <a:pPr marL="173422" indent="-173422">
              <a:buFont typeface="Arial" panose="020B0604020202020204" pitchFamily="34" charset="0"/>
              <a:buChar char="•"/>
            </a:pPr>
            <a:r>
              <a:rPr lang="en-US" b="0" dirty="0">
                <a:solidFill>
                  <a:srgbClr val="FF0000"/>
                </a:solidFill>
              </a:rPr>
              <a:t>According to the Jackson County Health Department, </a:t>
            </a:r>
            <a:r>
              <a:rPr lang="en-US" b="1" dirty="0">
                <a:solidFill>
                  <a:srgbClr val="FF0000"/>
                </a:solidFill>
              </a:rPr>
              <a:t>one in five fatal overdoses—in Jackson County—is a child under 15 years old.</a:t>
            </a:r>
            <a:br>
              <a:rPr lang="en-US" b="1" dirty="0">
                <a:solidFill>
                  <a:srgbClr val="FF0000"/>
                </a:solidFill>
              </a:rPr>
            </a:br>
            <a:endParaRPr lang="en-US" b="1" dirty="0">
              <a:solidFill>
                <a:srgbClr val="FF0000"/>
              </a:solidFill>
            </a:endParaRPr>
          </a:p>
          <a:p>
            <a:pPr marL="173422" indent="-173422">
              <a:buFont typeface="Arial" panose="020B0604020202020204" pitchFamily="34" charset="0"/>
              <a:buChar char="•"/>
            </a:pPr>
            <a:r>
              <a:rPr lang="en-US" b="0" dirty="0">
                <a:solidFill>
                  <a:srgbClr val="FF0000"/>
                </a:solidFill>
              </a:rPr>
              <a:t>Ultimately, prevention starts with at least, getting the word out.</a:t>
            </a:r>
            <a:br>
              <a:rPr lang="en-US" b="0" dirty="0">
                <a:solidFill>
                  <a:srgbClr val="FF0000"/>
                </a:solidFill>
              </a:rPr>
            </a:br>
            <a:endParaRPr lang="en-US" b="0" dirty="0">
              <a:solidFill>
                <a:srgbClr val="FF0000"/>
              </a:solidFill>
            </a:endParaRPr>
          </a:p>
          <a:p>
            <a:pPr marL="173422" indent="-173422">
              <a:buFont typeface="Arial" panose="020B0604020202020204" pitchFamily="34" charset="0"/>
              <a:buChar char="•"/>
            </a:pPr>
            <a:r>
              <a:rPr lang="en-US" b="0" dirty="0">
                <a:solidFill>
                  <a:srgbClr val="FF0000"/>
                </a:solidFill>
              </a:rPr>
              <a:t>How do we reach kids? How do we reach parents? How do we spread the word? Sound the alarm?</a:t>
            </a:r>
            <a:br>
              <a:rPr lang="en-US" b="0" dirty="0">
                <a:solidFill>
                  <a:srgbClr val="FF0000"/>
                </a:solidFill>
              </a:rPr>
            </a:br>
            <a:endParaRPr lang="en-US" b="0" dirty="0">
              <a:solidFill>
                <a:srgbClr val="FF0000"/>
              </a:solidFill>
            </a:endParaRPr>
          </a:p>
          <a:p>
            <a:pPr marL="173422" indent="-173422">
              <a:buFont typeface="Arial" panose="020B0604020202020204" pitchFamily="34" charset="0"/>
              <a:buChar char="•"/>
            </a:pPr>
            <a:r>
              <a:rPr lang="en-US" b="0" dirty="0">
                <a:solidFill>
                  <a:srgbClr val="FF0000"/>
                </a:solidFill>
              </a:rPr>
              <a:t>Many of you work very closely with kids, so we would like to give you a homework assignment:</a:t>
            </a:r>
            <a:br>
              <a:rPr lang="en-US" b="0" dirty="0">
                <a:solidFill>
                  <a:srgbClr val="FF0000"/>
                </a:solidFill>
              </a:rPr>
            </a:br>
            <a:br>
              <a:rPr lang="en-US" b="0" dirty="0">
                <a:solidFill>
                  <a:srgbClr val="FF0000"/>
                </a:solidFill>
              </a:rPr>
            </a:br>
            <a:r>
              <a:rPr lang="en-US" b="0" dirty="0">
                <a:solidFill>
                  <a:srgbClr val="FF0000"/>
                </a:solidFill>
              </a:rPr>
              <a:t>Conduct a focus group, so we can hear directly from kids. There aren’t that many youths in this room. We need to hear from them. What they have to say and what do they believe other kids will listen to about this life-and-death issue?</a:t>
            </a:r>
          </a:p>
        </p:txBody>
      </p:sp>
      <p:sp>
        <p:nvSpPr>
          <p:cNvPr id="4" name="Slide Number Placeholder 3"/>
          <p:cNvSpPr>
            <a:spLocks noGrp="1"/>
          </p:cNvSpPr>
          <p:nvPr>
            <p:ph type="sldNum" sz="quarter" idx="5"/>
          </p:nvPr>
        </p:nvSpPr>
        <p:spPr/>
        <p:txBody>
          <a:bodyPr/>
          <a:lstStyle/>
          <a:p>
            <a:fld id="{57D33BCF-B8AF-4C22-8253-6BA507E7B812}" type="slidenum">
              <a:rPr lang="en-US" smtClean="0"/>
              <a:t>4</a:t>
            </a:fld>
            <a:endParaRPr lang="en-US" dirty="0"/>
          </a:p>
        </p:txBody>
      </p:sp>
    </p:spTree>
    <p:extLst>
      <p:ext uri="{BB962C8B-B14F-4D97-AF65-F5344CB8AC3E}">
        <p14:creationId xmlns:p14="http://schemas.microsoft.com/office/powerpoint/2010/main" val="8774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b="0" dirty="0">
                <a:solidFill>
                  <a:srgbClr val="FF0000"/>
                </a:solidFill>
              </a:rPr>
              <a:t>We have a two-part question for you as we seek to better get the word out about the lethal danger fentanyl poses.</a:t>
            </a:r>
            <a:br>
              <a:rPr lang="en-US" b="1" dirty="0">
                <a:solidFill>
                  <a:srgbClr val="FF0000"/>
                </a:solidFill>
              </a:rPr>
            </a:br>
            <a:endParaRPr lang="en-US" b="1" dirty="0">
              <a:solidFill>
                <a:srgbClr val="FF0000"/>
              </a:solidFill>
            </a:endParaRPr>
          </a:p>
          <a:p>
            <a:pPr marL="173422" indent="-173422">
              <a:buFont typeface="Arial" panose="020B0604020202020204" pitchFamily="34" charset="0"/>
              <a:buChar char="•"/>
            </a:pPr>
            <a:r>
              <a:rPr lang="en-US" b="1" dirty="0">
                <a:solidFill>
                  <a:srgbClr val="FF0000"/>
                </a:solidFill>
              </a:rPr>
              <a:t>What messaging can we use for adults to reduce fentanyl overdoses?</a:t>
            </a:r>
            <a:br>
              <a:rPr lang="en-US" b="1" dirty="0">
                <a:solidFill>
                  <a:srgbClr val="FF0000"/>
                </a:solidFill>
              </a:rPr>
            </a:br>
            <a:endParaRPr lang="en-US" b="1" dirty="0">
              <a:solidFill>
                <a:srgbClr val="FF0000"/>
              </a:solidFill>
            </a:endParaRPr>
          </a:p>
          <a:p>
            <a:pPr marL="173422" indent="-173422">
              <a:buFont typeface="Arial" panose="020B0604020202020204" pitchFamily="34" charset="0"/>
              <a:buChar char="•"/>
            </a:pPr>
            <a:r>
              <a:rPr lang="en-US" b="1" dirty="0">
                <a:solidFill>
                  <a:srgbClr val="FF0000"/>
                </a:solidFill>
              </a:rPr>
              <a:t>What messaging can we use for youth to reduce fentanyl overdoses?</a:t>
            </a:r>
            <a:br>
              <a:rPr lang="en-US" b="0" dirty="0">
                <a:solidFill>
                  <a:srgbClr val="FF0000"/>
                </a:solidFill>
              </a:rPr>
            </a:br>
            <a:endParaRPr lang="en-US" b="0" dirty="0">
              <a:solidFill>
                <a:srgbClr val="FF0000"/>
              </a:solidFill>
            </a:endParaRPr>
          </a:p>
        </p:txBody>
      </p:sp>
      <p:sp>
        <p:nvSpPr>
          <p:cNvPr id="4" name="Slide Number Placeholder 3"/>
          <p:cNvSpPr>
            <a:spLocks noGrp="1"/>
          </p:cNvSpPr>
          <p:nvPr>
            <p:ph type="sldNum" sz="quarter" idx="5"/>
          </p:nvPr>
        </p:nvSpPr>
        <p:spPr/>
        <p:txBody>
          <a:bodyPr/>
          <a:lstStyle/>
          <a:p>
            <a:fld id="{57D33BCF-B8AF-4C22-8253-6BA507E7B812}" type="slidenum">
              <a:rPr lang="en-US" smtClean="0"/>
              <a:t>5</a:t>
            </a:fld>
            <a:endParaRPr lang="en-US" dirty="0"/>
          </a:p>
        </p:txBody>
      </p:sp>
    </p:spTree>
    <p:extLst>
      <p:ext uri="{BB962C8B-B14F-4D97-AF65-F5344CB8AC3E}">
        <p14:creationId xmlns:p14="http://schemas.microsoft.com/office/powerpoint/2010/main" val="139961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B1CB-BB95-4D97-AF35-D838B7C529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60B8E5-5B51-4E0D-8771-DEF1BFF7B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5C2A73-70B7-4837-B667-C7109E92B2D7}"/>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0EEDEB22-C13C-45BC-8812-40D1EA1F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FBFB31-6E25-4CDD-951E-A5DC1C5DF7CC}"/>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12633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221-423D-48DD-AC06-6D9ADF7B0E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729139-BE22-4E1A-9BBA-982101796B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C1938-4109-4869-9346-B4BE6FAA3325}"/>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FF0FB8A2-BAD9-4269-99A9-131D222308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619871-94D2-4365-81A3-C88B83287C6D}"/>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389989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5C7009-52F9-4FA7-9C45-358C6929E8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9FA98C-C99B-47AD-965E-F0572FD578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DC9FF-9052-41C1-B3FB-16A3B99CC94D}"/>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130AAF63-A99D-4797-B19F-9D88B3B056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3604EF-1DB2-472A-BA0B-ACB241BE7D0A}"/>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405189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0D9B-75B1-41F7-97D0-C6AAC9771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319561-B3C0-4E0E-9D74-D8DAB08347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31F5A-4EB3-47EF-A005-D79F7476ED36}"/>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C735980D-4AA9-49BA-B80B-3F337FDD07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7FD661-06DC-43EB-8BD9-FB10069B9CDC}"/>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382885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DC3B-C542-4AA2-B5EB-6682DEE1A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B8509-A410-4C46-B313-2B9CFBC40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44F897-038B-495C-A0EA-8E4A5B8FD776}"/>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8C12D130-9366-4304-9254-090B90494C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4611FB-ECF0-4E95-B652-8B5B226039D5}"/>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103495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E07E-35A6-4DEF-A95E-98C72F113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58714-0828-44E8-B965-2B322DD8B3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A2C142-879C-439B-A13D-8A9E08B5B5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DB8FD7-9F98-4D2A-B573-509069B1D39E}"/>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6" name="Footer Placeholder 5">
            <a:extLst>
              <a:ext uri="{FF2B5EF4-FFF2-40B4-BE49-F238E27FC236}">
                <a16:creationId xmlns:a16="http://schemas.microsoft.com/office/drawing/2014/main" id="{180BFEE2-120B-48FA-9486-5E0380CE10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0EF885-1A4F-4067-ADBF-A6228DF97F3A}"/>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36050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3FFD-FEF4-43C7-82F4-1056942FF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A838BF-E878-4AA2-B8E5-4B43F551F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FFF79F-C036-4E99-A065-9B48CE12E5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78C175-68FD-4F6B-BE79-755B23715C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76C530-8048-4B84-A695-F254D78154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31A511-BE57-4418-BAC9-C84EC105E525}"/>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8" name="Footer Placeholder 7">
            <a:extLst>
              <a:ext uri="{FF2B5EF4-FFF2-40B4-BE49-F238E27FC236}">
                <a16:creationId xmlns:a16="http://schemas.microsoft.com/office/drawing/2014/main" id="{C3CEDCD4-C5A8-4A6C-A026-65C1AE83C6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DDFB943-CC32-4D84-B30A-C5FA144F863A}"/>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2315165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350CF-8BAC-4D55-A302-D950C98B3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C462F8-288E-4E75-9F24-F3A4ED96A01E}"/>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4" name="Footer Placeholder 3">
            <a:extLst>
              <a:ext uri="{FF2B5EF4-FFF2-40B4-BE49-F238E27FC236}">
                <a16:creationId xmlns:a16="http://schemas.microsoft.com/office/drawing/2014/main" id="{1495DD09-AD50-48F2-A600-9C867533590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2092DDF-0260-4C8F-9C43-B56BB0482B07}"/>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163249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E4B34-8180-41EE-B101-BACD0EA053E2}"/>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3" name="Footer Placeholder 2">
            <a:extLst>
              <a:ext uri="{FF2B5EF4-FFF2-40B4-BE49-F238E27FC236}">
                <a16:creationId xmlns:a16="http://schemas.microsoft.com/office/drawing/2014/main" id="{BED9EBFD-E61C-4775-AD98-D243AEABED7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D41D880-E274-437F-8438-31DB7574E44E}"/>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273467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471E-9172-4358-9318-B1D9FA382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584820-DE1B-4690-A81A-075931C699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F2DE89-3EDB-4E7B-8EE4-1C4F85359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5A51F4-D77B-4811-A43A-FBC23F1D2BCF}"/>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6" name="Footer Placeholder 5">
            <a:extLst>
              <a:ext uri="{FF2B5EF4-FFF2-40B4-BE49-F238E27FC236}">
                <a16:creationId xmlns:a16="http://schemas.microsoft.com/office/drawing/2014/main" id="{4F84264B-B7C2-4117-8977-EFBFAFC351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047CDB-FEF9-4E31-89DF-37068E075B92}"/>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118003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1EE0-634E-4B97-8553-713609375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862C63-F162-48EA-9145-B98061F0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2B094F8-B7DA-4110-8F75-4EDCD3767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4408B6-963A-4D32-9B98-A6F6D3A736A8}"/>
              </a:ext>
            </a:extLst>
          </p:cNvPr>
          <p:cNvSpPr>
            <a:spLocks noGrp="1"/>
          </p:cNvSpPr>
          <p:nvPr>
            <p:ph type="dt" sz="half" idx="10"/>
          </p:nvPr>
        </p:nvSpPr>
        <p:spPr/>
        <p:txBody>
          <a:bodyPr/>
          <a:lstStyle/>
          <a:p>
            <a:fld id="{6CECE4F2-7BB1-43C4-82E6-589C61A17C0B}" type="datetimeFigureOut">
              <a:rPr lang="en-US" smtClean="0"/>
              <a:t>6/27/2023</a:t>
            </a:fld>
            <a:endParaRPr lang="en-US" dirty="0"/>
          </a:p>
        </p:txBody>
      </p:sp>
      <p:sp>
        <p:nvSpPr>
          <p:cNvPr id="6" name="Footer Placeholder 5">
            <a:extLst>
              <a:ext uri="{FF2B5EF4-FFF2-40B4-BE49-F238E27FC236}">
                <a16:creationId xmlns:a16="http://schemas.microsoft.com/office/drawing/2014/main" id="{4AB73402-C528-49AB-A0E0-73ADD33492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E853A7-5F13-489A-B72D-9966D5C8DD0A}"/>
              </a:ext>
            </a:extLst>
          </p:cNvPr>
          <p:cNvSpPr>
            <a:spLocks noGrp="1"/>
          </p:cNvSpPr>
          <p:nvPr>
            <p:ph type="sldNum" sz="quarter" idx="12"/>
          </p:nvPr>
        </p:nvSpPr>
        <p:spPr/>
        <p:txBody>
          <a:bodyPr/>
          <a:lstStyle/>
          <a:p>
            <a:fld id="{AE21805B-A475-4C1E-90E8-D93AD87045FC}" type="slidenum">
              <a:rPr lang="en-US" smtClean="0"/>
              <a:t>‹#›</a:t>
            </a:fld>
            <a:endParaRPr lang="en-US" dirty="0"/>
          </a:p>
        </p:txBody>
      </p:sp>
    </p:spTree>
    <p:extLst>
      <p:ext uri="{BB962C8B-B14F-4D97-AF65-F5344CB8AC3E}">
        <p14:creationId xmlns:p14="http://schemas.microsoft.com/office/powerpoint/2010/main" val="234432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10764-5365-4EC2-8B26-33031BDD4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D64883-2348-41A8-8689-6763CD05AD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916FC-8AB8-4158-8869-D3666D388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CE4F2-7BB1-43C4-82E6-589C61A17C0B}" type="datetimeFigureOut">
              <a:rPr lang="en-US" smtClean="0"/>
              <a:t>6/27/2023</a:t>
            </a:fld>
            <a:endParaRPr lang="en-US" dirty="0"/>
          </a:p>
        </p:txBody>
      </p:sp>
      <p:sp>
        <p:nvSpPr>
          <p:cNvPr id="5" name="Footer Placeholder 4">
            <a:extLst>
              <a:ext uri="{FF2B5EF4-FFF2-40B4-BE49-F238E27FC236}">
                <a16:creationId xmlns:a16="http://schemas.microsoft.com/office/drawing/2014/main" id="{5D590ADB-5C05-4AE3-9DE8-BB4EB6955E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4C0AA3-6008-483E-A051-45375BFFD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1805B-A475-4C1E-90E8-D93AD87045FC}" type="slidenum">
              <a:rPr lang="en-US" smtClean="0"/>
              <a:t>‹#›</a:t>
            </a:fld>
            <a:endParaRPr lang="en-US" dirty="0"/>
          </a:p>
        </p:txBody>
      </p:sp>
    </p:spTree>
    <p:extLst>
      <p:ext uri="{BB962C8B-B14F-4D97-AF65-F5344CB8AC3E}">
        <p14:creationId xmlns:p14="http://schemas.microsoft.com/office/powerpoint/2010/main" val="364416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fentanylfacts</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6415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fentanylfacts</a:t>
            </a:r>
            <a:endParaRPr lang="en-US" sz="2800" b="0" cap="none" spc="0" dirty="0">
              <a:ln w="0"/>
              <a:solidFill>
                <a:schemeClr val="bg1"/>
              </a:solidFill>
              <a:effectLst>
                <a:outerShdw blurRad="38100" dist="19050" dir="2700000" algn="tl" rotWithShape="0">
                  <a:schemeClr val="dk1">
                    <a:alpha val="40000"/>
                  </a:schemeClr>
                </a:outerShdw>
              </a:effectLst>
            </a:endParaRPr>
          </a:p>
        </p:txBody>
      </p:sp>
      <p:sp>
        <p:nvSpPr>
          <p:cNvPr id="2" name="Subtitle 2">
            <a:extLst>
              <a:ext uri="{FF2B5EF4-FFF2-40B4-BE49-F238E27FC236}">
                <a16:creationId xmlns:a16="http://schemas.microsoft.com/office/drawing/2014/main" id="{2D3DFAE1-6567-495E-D2D9-A4C06EE7B0E6}"/>
              </a:ext>
            </a:extLst>
          </p:cNvPr>
          <p:cNvSpPr txBox="1">
            <a:spLocks/>
          </p:cNvSpPr>
          <p:nvPr/>
        </p:nvSpPr>
        <p:spPr>
          <a:xfrm>
            <a:off x="1" y="3962401"/>
            <a:ext cx="7985760" cy="26822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nSpc>
                <a:spcPct val="100000"/>
              </a:lnSpc>
              <a:spcBef>
                <a:spcPts val="0"/>
              </a:spcBef>
            </a:pPr>
            <a:r>
              <a:rPr lang="en-US" sz="7200" b="1" dirty="0">
                <a:ln w="19050">
                  <a:solidFill>
                    <a:srgbClr val="000000"/>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Investigation</a:t>
            </a:r>
          </a:p>
          <a:p>
            <a:pPr marL="228600">
              <a:lnSpc>
                <a:spcPct val="100000"/>
              </a:lnSpc>
              <a:spcBef>
                <a:spcPts val="0"/>
              </a:spcBef>
            </a:pPr>
            <a:r>
              <a:rPr lang="en-US" sz="5400" b="1" dirty="0">
                <a:ln>
                  <a:solidFill>
                    <a:srgbClr val="000000"/>
                  </a:solidFill>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 lbs. Of Fentanyl</a:t>
            </a:r>
          </a:p>
          <a:p>
            <a:pPr marL="228600">
              <a:lnSpc>
                <a:spcPct val="100000"/>
              </a:lnSpc>
              <a:spcBef>
                <a:spcPts val="0"/>
              </a:spcBef>
            </a:pPr>
            <a:r>
              <a:rPr lang="en-US" sz="4800" b="1" dirty="0">
                <a:ln>
                  <a:solidFill>
                    <a:srgbClr val="000000"/>
                  </a:solidFill>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(Millions Of Lethal Doses)</a:t>
            </a:r>
            <a:endParaRPr lang="en-US" sz="4800" dirty="0">
              <a:ln>
                <a:solidFill>
                  <a:srgbClr val="000000"/>
                </a:solidFill>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83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fentanylfacts</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79494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fentanylfacts</a:t>
            </a:r>
            <a:endParaRPr lang="en-US" sz="2800" b="0" cap="none" spc="0" dirty="0">
              <a:ln w="0"/>
              <a:solidFill>
                <a:schemeClr val="bg1"/>
              </a:solidFill>
              <a:effectLst>
                <a:outerShdw blurRad="38100" dist="19050" dir="2700000" algn="tl" rotWithShape="0">
                  <a:schemeClr val="dk1">
                    <a:alpha val="40000"/>
                  </a:schemeClr>
                </a:outerShdw>
              </a:effectLst>
            </a:endParaRPr>
          </a:p>
        </p:txBody>
      </p:sp>
      <p:sp>
        <p:nvSpPr>
          <p:cNvPr id="2" name="Subtitle 2">
            <a:extLst>
              <a:ext uri="{FF2B5EF4-FFF2-40B4-BE49-F238E27FC236}">
                <a16:creationId xmlns:a16="http://schemas.microsoft.com/office/drawing/2014/main" id="{2D3DFAE1-6567-495E-D2D9-A4C06EE7B0E6}"/>
              </a:ext>
            </a:extLst>
          </p:cNvPr>
          <p:cNvSpPr txBox="1">
            <a:spLocks/>
          </p:cNvSpPr>
          <p:nvPr/>
        </p:nvSpPr>
        <p:spPr>
          <a:xfrm>
            <a:off x="-320039" y="2956560"/>
            <a:ext cx="5547360" cy="41118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nSpc>
                <a:spcPct val="100000"/>
              </a:lnSpc>
              <a:spcBef>
                <a:spcPts val="0"/>
              </a:spcBef>
            </a:pPr>
            <a:r>
              <a:rPr lang="en-US" sz="8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In 5 </a:t>
            </a:r>
          </a:p>
          <a:p>
            <a:pPr marL="228600">
              <a:lnSpc>
                <a:spcPct val="100000"/>
              </a:lnSpc>
              <a:spcBef>
                <a:spcPts val="0"/>
              </a:spcBef>
            </a:pPr>
            <a:r>
              <a:rPr lang="en-US"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FATAL</a:t>
            </a: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Overdoses</a:t>
            </a:r>
          </a:p>
          <a:p>
            <a:pPr marL="228600">
              <a:lnSpc>
                <a:spcPct val="100000"/>
              </a:lnSpc>
              <a:spcBef>
                <a:spcPts val="0"/>
              </a:spcBef>
            </a:pPr>
            <a:r>
              <a:rPr lang="en-US"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Kids Under 15!</a:t>
            </a:r>
            <a:endParaRPr lang="en-US" sz="4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26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29AF2-EF1A-4F5E-85D3-7E67218CB43A}"/>
              </a:ext>
            </a:extLst>
          </p:cNvPr>
          <p:cNvSpPr/>
          <p:nvPr/>
        </p:nvSpPr>
        <p:spPr>
          <a:xfrm>
            <a:off x="2826328" y="98566"/>
            <a:ext cx="9273146" cy="523220"/>
          </a:xfrm>
          <a:prstGeom prst="rect">
            <a:avLst/>
          </a:prstGeom>
          <a:noFill/>
        </p:spPr>
        <p:txBody>
          <a:bodyPr wrap="square" lIns="91440" tIns="45720" rIns="91440" bIns="45720">
            <a:spAutoFit/>
          </a:bodyPr>
          <a:lstStyle/>
          <a:p>
            <a:pPr algn="r"/>
            <a:r>
              <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jacksoncountycombat.com/</a:t>
            </a:r>
            <a:r>
              <a:rPr lang="en-US" sz="2800" b="0" cap="none" spc="0" dirty="0" err="1">
                <a:ln w="0"/>
                <a:solidFill>
                  <a:schemeClr val="bg1"/>
                </a:solidFill>
                <a:effectLst>
                  <a:outerShdw blurRad="38100" dist="19050" dir="2700000" algn="tl" rotWithShape="0">
                    <a:schemeClr val="dk1">
                      <a:alpha val="40000"/>
                    </a:schemeClr>
                  </a:outerShdw>
                </a:effectLst>
                <a:latin typeface="Arial Black" panose="020B0A04020102020204" pitchFamily="34" charset="0"/>
              </a:rPr>
              <a:t>fentanylfacts</a:t>
            </a:r>
            <a:endParaRPr lang="en-US" sz="2800" b="0" cap="none" spc="0" dirty="0">
              <a:ln w="0"/>
              <a:solidFill>
                <a:schemeClr val="bg1"/>
              </a:solidFill>
              <a:effectLst>
                <a:outerShdw blurRad="38100" dist="19050" dir="2700000" algn="tl" rotWithShape="0">
                  <a:schemeClr val="dk1">
                    <a:alpha val="40000"/>
                  </a:schemeClr>
                </a:outerShdw>
              </a:effectLst>
            </a:endParaRPr>
          </a:p>
        </p:txBody>
      </p:sp>
      <p:sp>
        <p:nvSpPr>
          <p:cNvPr id="3" name="Subtitle 2">
            <a:extLst>
              <a:ext uri="{FF2B5EF4-FFF2-40B4-BE49-F238E27FC236}">
                <a16:creationId xmlns:a16="http://schemas.microsoft.com/office/drawing/2014/main" id="{856FE9D9-C418-B64D-6343-0D690DC51120}"/>
              </a:ext>
            </a:extLst>
          </p:cNvPr>
          <p:cNvSpPr txBox="1">
            <a:spLocks/>
          </p:cNvSpPr>
          <p:nvPr/>
        </p:nvSpPr>
        <p:spPr>
          <a:xfrm>
            <a:off x="121920" y="1066800"/>
            <a:ext cx="11826240" cy="2514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gn="l">
              <a:lnSpc>
                <a:spcPct val="100000"/>
              </a:lnSpc>
              <a:spcAft>
                <a:spcPts val="600"/>
              </a:spcAft>
            </a:pPr>
            <a:r>
              <a:rPr lang="en-US" sz="5400" b="1" dirty="0">
                <a:solidFill>
                  <a:srgbClr val="E4003A"/>
                </a:solidFill>
                <a:effectLst>
                  <a:outerShdw blurRad="50800" dist="50800" dir="5400000" sx="1000" sy="1000" algn="ctr" rotWithShape="0">
                    <a:schemeClr val="tx1"/>
                  </a:outerShdw>
                </a:effectLst>
                <a:latin typeface="Arial" panose="020B0604020202020204" pitchFamily="34" charset="0"/>
                <a:cs typeface="Arial" panose="020B0604020202020204" pitchFamily="34" charset="0"/>
              </a:rPr>
              <a:t>What messaging targeting adults can we use to help reduce fentanyl overdoses?</a:t>
            </a:r>
            <a:endParaRPr lang="en-US" sz="5400" b="1" dirty="0">
              <a:effectLst>
                <a:outerShdw blurRad="50800" dist="50800" dir="5400000" sx="1000" sy="1000" algn="ctr" rotWithShape="0">
                  <a:schemeClr val="tx1"/>
                </a:outerShdw>
              </a:effectLst>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85692EEE-6CC2-378E-5F4A-AC4B010FE5C2}"/>
              </a:ext>
            </a:extLst>
          </p:cNvPr>
          <p:cNvSpPr txBox="1">
            <a:spLocks/>
          </p:cNvSpPr>
          <p:nvPr/>
        </p:nvSpPr>
        <p:spPr>
          <a:xfrm>
            <a:off x="137160" y="3962400"/>
            <a:ext cx="11826240" cy="2514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gn="l">
              <a:lnSpc>
                <a:spcPct val="100000"/>
              </a:lnSpc>
              <a:spcAft>
                <a:spcPts val="600"/>
              </a:spcAft>
            </a:pPr>
            <a:r>
              <a:rPr lang="en-US" sz="5400" b="1" dirty="0">
                <a:effectLst>
                  <a:outerShdw blurRad="50800" dist="50800" dir="5400000" sx="1000" sy="1000" algn="ctr" rotWithShape="0">
                    <a:schemeClr val="tx1"/>
                  </a:outerShdw>
                </a:effectLst>
                <a:latin typeface="Arial" panose="020B0604020202020204" pitchFamily="34" charset="0"/>
                <a:cs typeface="Arial" panose="020B0604020202020204" pitchFamily="34" charset="0"/>
              </a:rPr>
              <a:t>What messaging targeting youth can we use to help reduce fentanyl overdoses?</a:t>
            </a:r>
          </a:p>
        </p:txBody>
      </p:sp>
    </p:spTree>
    <p:extLst>
      <p:ext uri="{BB962C8B-B14F-4D97-AF65-F5344CB8AC3E}">
        <p14:creationId xmlns:p14="http://schemas.microsoft.com/office/powerpoint/2010/main" val="1624144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9C08A82D1DC44C81CD8327AA73A46A" ma:contentTypeVersion="6" ma:contentTypeDescription="Create a new document." ma:contentTypeScope="" ma:versionID="aa33ffeca21c917fe46b3423f6325a9b">
  <xsd:schema xmlns:xsd="http://www.w3.org/2001/XMLSchema" xmlns:xs="http://www.w3.org/2001/XMLSchema" xmlns:p="http://schemas.microsoft.com/office/2006/metadata/properties" xmlns:ns3="5079e702-0fd9-4a6e-84ff-ee9f06a453a9" xmlns:ns4="3ac83a60-9b02-4225-8083-741097fb97f9" targetNamespace="http://schemas.microsoft.com/office/2006/metadata/properties" ma:root="true" ma:fieldsID="cd6598ddf02d9319386f0d1af60e518d" ns3:_="" ns4:_="">
    <xsd:import namespace="5079e702-0fd9-4a6e-84ff-ee9f06a453a9"/>
    <xsd:import namespace="3ac83a60-9b02-4225-8083-741097fb97f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9e702-0fd9-4a6e-84ff-ee9f06a45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c83a60-9b02-4225-8083-741097fb97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270CF8-F60D-40F8-BA88-47C4CA736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9e702-0fd9-4a6e-84ff-ee9f06a453a9"/>
    <ds:schemaRef ds:uri="3ac83a60-9b02-4225-8083-741097fb97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FE0AC5-CC9C-4213-9C4B-19686B608ADE}">
  <ds:schemaRefs>
    <ds:schemaRef ds:uri="http://schemas.microsoft.com/sharepoint/v3/contenttype/forms"/>
  </ds:schemaRefs>
</ds:datastoreItem>
</file>

<file path=customXml/itemProps3.xml><?xml version="1.0" encoding="utf-8"?>
<ds:datastoreItem xmlns:ds="http://schemas.openxmlformats.org/officeDocument/2006/customXml" ds:itemID="{35F0A24A-8EDA-4E38-B3C9-60162858BF7C}">
  <ds:schemaRefs>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2006/documentManagement/types"/>
    <ds:schemaRef ds:uri="http://purl.org/dc/terms/"/>
    <ds:schemaRef ds:uri="3ac83a60-9b02-4225-8083-741097fb97f9"/>
    <ds:schemaRef ds:uri="http://schemas.microsoft.com/office/infopath/2007/PartnerControls"/>
    <ds:schemaRef ds:uri="5079e702-0fd9-4a6e-84ff-ee9f06a453a9"/>
    <ds:schemaRef ds:uri="http://purl.org/dc/elements/1.1/"/>
  </ds:schemaRefs>
</ds:datastoreItem>
</file>

<file path=docMetadata/LabelInfo.xml><?xml version="1.0" encoding="utf-8"?>
<clbl:labelList xmlns:clbl="http://schemas.microsoft.com/office/2020/mipLabelMetadata">
  <clbl:label id="{e5a0fc19-9f8a-44f4-b992-c7fb430b6d1f}" enabled="0" method="" siteId="{e5a0fc19-9f8a-44f4-b992-c7fb430b6d1f}" removed="1"/>
</clbl:labelList>
</file>

<file path=docProps/app.xml><?xml version="1.0" encoding="utf-8"?>
<Properties xmlns="http://schemas.openxmlformats.org/officeDocument/2006/extended-properties" xmlns:vt="http://schemas.openxmlformats.org/officeDocument/2006/docPropsVTypes">
  <TotalTime>8445</TotalTime>
  <Words>731</Words>
  <Application>Microsoft Office PowerPoint</Application>
  <PresentationFormat>Widescreen</PresentationFormat>
  <Paragraphs>43</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Loudon</dc:creator>
  <cp:lastModifiedBy>Joseph Loudon</cp:lastModifiedBy>
  <cp:revision>200</cp:revision>
  <cp:lastPrinted>2023-06-16T16:32:42Z</cp:lastPrinted>
  <dcterms:created xsi:type="dcterms:W3CDTF">2018-05-29T17:46:22Z</dcterms:created>
  <dcterms:modified xsi:type="dcterms:W3CDTF">2023-06-27T16:47:00Z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0x0101005F9C08A82D1DC44C81CD8327AA73A46A</vt:lpwstr>
  </property>
</Properties>
</file>